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1.jpeg" ContentType="image/jpeg"/>
  <Override PartName="/ppt/notesSlides/notesSlide3.xml" ContentType="application/vnd.openxmlformats-officedocument.presentationml.notesSlide+xml"/>
  <Override PartName="/ppt/media/image2.jpeg" ContentType="image/jpeg"/>
  <Override PartName="/ppt/notesSlides/notesSlide4.xml" ContentType="application/vnd.openxmlformats-officedocument.presentationml.notesSlide+xml"/>
  <Override PartName="/ppt/media/image3.jpeg" ContentType="image/jpeg"/>
  <Override PartName="/ppt/media/image4.jpeg" ContentType="image/jpeg"/>
  <Override PartName="/ppt/notesSlides/notesSlide5.xml" ContentType="application/vnd.openxmlformats-officedocument.presentationml.notesSlide+xml"/>
  <Override PartName="/ppt/media/image5.jpeg" ContentType="image/jpeg"/>
  <Override PartName="/ppt/notesSlides/notesSlide6.xml" ContentType="application/vnd.openxmlformats-officedocument.presentationml.notesSlide+xml"/>
  <Override PartName="/ppt/media/image6.jpeg" ContentType="image/jpeg"/>
  <Override PartName="/ppt/notesSlides/notesSlide7.xml" ContentType="application/vnd.openxmlformats-officedocument.presentationml.notesSlide+xml"/>
  <Override PartName="/ppt/media/image7.jpeg" ContentType="image/jpeg"/>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8.jpeg" ContentType="image/jpeg"/>
  <Override PartName="/ppt/notesSlides/notesSlide10.xml" ContentType="application/vnd.openxmlformats-officedocument.presentationml.notesSlide+xml"/>
  <Override PartName="/ppt/media/image9.jpeg" ContentType="image/jpeg"/>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media/image10.jpeg" ContentType="image/jpeg"/>
  <Override PartName="/ppt/notesSlides/notesSlide14.xml" ContentType="application/vnd.openxmlformats-officedocument.presentationml.notesSlide+xml"/>
  <Override PartName="/ppt/notesSlides/notesSlide15.xml" ContentType="application/vnd.openxmlformats-officedocument.presentationml.notesSlide+xml"/>
  <Override PartName="/ppt/media/image11.jpeg" ContentType="image/jpeg"/>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media/image12.jpeg" ContentType="image/jpeg"/>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media/image13.jpeg" ContentType="image/jpeg"/>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Haffer XH Regular"/>
        <a:ea typeface="Haffer XH Regular"/>
        <a:cs typeface="Haffer XH Regular"/>
        <a:sym typeface="Haffer XH Regular"/>
      </a:defRPr>
    </a:lvl1pPr>
    <a:lvl2pPr marL="0" marR="0" indent="457200" algn="ctr" defTabSz="8255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Haffer XH Regular"/>
        <a:ea typeface="Haffer XH Regular"/>
        <a:cs typeface="Haffer XH Regular"/>
        <a:sym typeface="Haffer XH Regular"/>
      </a:defRPr>
    </a:lvl2pPr>
    <a:lvl3pPr marL="0" marR="0" indent="914400" algn="ctr" defTabSz="8255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Haffer XH Regular"/>
        <a:ea typeface="Haffer XH Regular"/>
        <a:cs typeface="Haffer XH Regular"/>
        <a:sym typeface="Haffer XH Regular"/>
      </a:defRPr>
    </a:lvl3pPr>
    <a:lvl4pPr marL="0" marR="0" indent="1371600" algn="ctr" defTabSz="8255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Haffer XH Regular"/>
        <a:ea typeface="Haffer XH Regular"/>
        <a:cs typeface="Haffer XH Regular"/>
        <a:sym typeface="Haffer XH Regular"/>
      </a:defRPr>
    </a:lvl4pPr>
    <a:lvl5pPr marL="0" marR="0" indent="1828800" algn="ctr" defTabSz="8255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Haffer XH Regular"/>
        <a:ea typeface="Haffer XH Regular"/>
        <a:cs typeface="Haffer XH Regular"/>
        <a:sym typeface="Haffer XH Regular"/>
      </a:defRPr>
    </a:lvl5pPr>
    <a:lvl6pPr marL="0" marR="0" indent="2286000" algn="ctr" defTabSz="8255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Haffer XH Regular"/>
        <a:ea typeface="Haffer XH Regular"/>
        <a:cs typeface="Haffer XH Regular"/>
        <a:sym typeface="Haffer XH Regular"/>
      </a:defRPr>
    </a:lvl6pPr>
    <a:lvl7pPr marL="0" marR="0" indent="2743200" algn="ctr" defTabSz="8255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Haffer XH Regular"/>
        <a:ea typeface="Haffer XH Regular"/>
        <a:cs typeface="Haffer XH Regular"/>
        <a:sym typeface="Haffer XH Regular"/>
      </a:defRPr>
    </a:lvl7pPr>
    <a:lvl8pPr marL="0" marR="0" indent="3200400" algn="ctr" defTabSz="8255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Haffer XH Regular"/>
        <a:ea typeface="Haffer XH Regular"/>
        <a:cs typeface="Haffer XH Regular"/>
        <a:sym typeface="Haffer XH Regular"/>
      </a:defRPr>
    </a:lvl8pPr>
    <a:lvl9pPr marL="0" marR="0" indent="3657600" algn="ctr" defTabSz="8255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Haffer XH Regular"/>
        <a:ea typeface="Haffer XH Regular"/>
        <a:cs typeface="Haffer XH Regular"/>
        <a:sym typeface="Haffer XH Regular"/>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
          <a:latin typeface="Helvetica Neue"/>
          <a:ea typeface="Helvetica Neue"/>
          <a:cs typeface="Helvetica Neue"/>
        </a:font>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
          <a:latin typeface="Helvetica Neue"/>
          <a:ea typeface="Helvetica Neue"/>
          <a:cs typeface="Helvetica Neue"/>
        </a:font>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b="def" i="def"/>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b="def" i="def"/>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b="def" i="def"/>
      <a:tcStyle>
        <a:tcBdr/>
        <a:fill>
          <a:solidFill>
            <a:srgbClr val="D4D5D5"/>
          </a:solidFill>
        </a:fill>
      </a:tcStyle>
    </a:band2H>
    <a:firstCol>
      <a:tcTxStyle b="on" i="off">
        <a:font>
          <a:latin typeface="Helvetica Neue"/>
          <a:ea typeface="Helvetica Neue"/>
          <a:cs typeface="Helvetica Neue"/>
        </a:font>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
          <a:latin typeface="Helvetica Neue"/>
          <a:ea typeface="Helvetica Neue"/>
          <a:cs typeface="Helvetica Neue"/>
        </a:font>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s>

</file>

<file path=ppt/charts/_rels/chart1.xml.rels><?xml version="1.0" encoding="UTF-8"?>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Relationships xmlns="http://schemas.openxmlformats.org/package/2006/relationships"><Relationship Id="rId1" Type="http://schemas.openxmlformats.org/officeDocument/2006/relationships/package" Target="../embeddings/Microsoft_Excel_Sheet2.xlsx"/></Relationships>

</file>

<file path=ppt/charts/_rels/chart3.xml.rels><?xml version="1.0" encoding="UTF-8"?>
<Relationships xmlns="http://schemas.openxmlformats.org/package/2006/relationships"><Relationship Id="rId1" Type="http://schemas.openxmlformats.org/officeDocument/2006/relationships/package" Target="../embeddings/Microsoft_Excel_Sheet3.xlsx"/></Relationships>

</file>

<file path=ppt/charts/_rels/chart4.xml.rels><?xml version="1.0" encoding="UTF-8"?>
<Relationships xmlns="http://schemas.openxmlformats.org/package/2006/relationships"><Relationship Id="rId1" Type="http://schemas.openxmlformats.org/officeDocument/2006/relationships/package" Target="../embeddings/Microsoft_Excel_Sheet4.xlsx"/></Relationships>

</file>

<file path=ppt/charts/_rels/chart5.xml.rels><?xml version="1.0" encoding="UTF-8"?>
<Relationships xmlns="http://schemas.openxmlformats.org/package/2006/relationships"><Relationship Id="rId1" Type="http://schemas.openxmlformats.org/officeDocument/2006/relationships/package" Target="../embeddings/Microsoft_Excel_Sheet5.xlsx"/></Relationships>

</file>

<file path=ppt/charts/_rels/chart6.xml.rels><?xml version="1.0" encoding="UTF-8"?>
<Relationships xmlns="http://schemas.openxmlformats.org/package/2006/relationships"><Relationship Id="rId1" Type="http://schemas.openxmlformats.org/officeDocument/2006/relationships/package" Target="../embeddings/Microsoft_Excel_Sheet6.xlsx"/></Relationships>

</file>

<file path=ppt/charts/chart1.xml><?xml version="1.0" encoding="utf-8"?>
<c:chartSpace xmlns:c="http://schemas.openxmlformats.org/drawingml/2006/chart" xmlns:a="http://schemas.openxmlformats.org/drawingml/2006/main" xmlns:r="http://schemas.openxmlformats.org/officeDocument/2006/relationships">
  <c:date1904 val="1"/>
  <c:roundedCorners val="0"/>
  <c:chart>
    <c:autoTitleDeleted val="1"/>
    <c:plotArea>
      <c:layout>
        <c:manualLayout>
          <c:layoutTarget val="inner"/>
          <c:xMode val="edge"/>
          <c:yMode val="edge"/>
          <c:x val="0.0614127"/>
          <c:y val="0.0359369"/>
          <c:w val="0.933587"/>
          <c:h val="0.902509"/>
        </c:manualLayout>
      </c:layout>
      <c:barChart>
        <c:barDir val="col"/>
        <c:grouping val="clustered"/>
        <c:varyColors val="0"/>
        <c:ser>
          <c:idx val="0"/>
          <c:order val="0"/>
          <c:tx>
            <c:strRef>
              <c:f>Sheet1!$A$2</c:f>
              <c:strCache>
                <c:ptCount val="1"/>
                <c:pt idx="0">
                  <c:v>Område 1</c:v>
                </c:pt>
              </c:strCache>
            </c:strRef>
          </c:tx>
          <c:spPr>
            <a:solidFill>
              <a:srgbClr val="F3F1E5"/>
            </a:solidFill>
            <a:ln w="12700" cap="flat">
              <a:noFill/>
              <a:miter lim="400000"/>
            </a:ln>
            <a:effectLst/>
          </c:spPr>
          <c:invertIfNegative val="0"/>
          <c:dLbls>
            <c:numFmt formatCode="#,##0" sourceLinked="0"/>
            <c:txPr>
              <a:bodyPr/>
              <a:lstStyle/>
              <a:p>
                <a:pPr>
                  <a:defRPr b="0" i="0" strike="noStrike" sz="4500" u="none">
                    <a:solidFill>
                      <a:srgbClr val="FFFFFF"/>
                    </a:solidFill>
                    <a:latin typeface="Haffer XH Regular"/>
                  </a:defRPr>
                </a:pPr>
              </a:p>
            </c:txPr>
            <c:dLblPos val="inEnd"/>
            <c:showLegendKey val="0"/>
            <c:showVal val="0"/>
            <c:showCatName val="0"/>
            <c:showSerName val="0"/>
            <c:showPercent val="0"/>
            <c:showBubbleSize val="0"/>
            <c:showLeaderLines val="0"/>
          </c:dLbls>
          <c:cat>
            <c:strRef>
              <c:f>Sheet1!$B$1:$E$1</c:f>
              <c:strCache>
                <c:ptCount val="4"/>
                <c:pt idx="0">
                  <c:v>April</c:v>
                </c:pt>
                <c:pt idx="1">
                  <c:v>Maj</c:v>
                </c:pt>
                <c:pt idx="2">
                  <c:v>Juni</c:v>
                </c:pt>
                <c:pt idx="3">
                  <c:v>Juli</c:v>
                </c:pt>
              </c:strCache>
            </c:strRef>
          </c:cat>
          <c:val>
            <c:numRef>
              <c:f>Sheet1!$B$2:$E$2</c:f>
              <c:numCache>
                <c:ptCount val="4"/>
                <c:pt idx="0">
                  <c:v>17.000000</c:v>
                </c:pt>
                <c:pt idx="1">
                  <c:v>26.000000</c:v>
                </c:pt>
                <c:pt idx="2">
                  <c:v>53.000000</c:v>
                </c:pt>
                <c:pt idx="3">
                  <c:v>96.000000</c:v>
                </c:pt>
              </c:numCache>
            </c:numRef>
          </c:val>
        </c:ser>
        <c:ser>
          <c:idx val="1"/>
          <c:order val="1"/>
          <c:tx>
            <c:strRef>
              <c:f>Sheet1!$A$3</c:f>
              <c:strCache>
                <c:ptCount val="1"/>
                <c:pt idx="0">
                  <c:v>Område 4</c:v>
                </c:pt>
              </c:strCache>
            </c:strRef>
          </c:tx>
          <c:spPr>
            <a:solidFill>
              <a:srgbClr val="FE6454"/>
            </a:solidFill>
            <a:ln w="12700" cap="flat">
              <a:noFill/>
              <a:miter lim="400000"/>
            </a:ln>
            <a:effectLst/>
          </c:spPr>
          <c:invertIfNegative val="0"/>
          <c:dLbls>
            <c:numFmt formatCode="#,##0" sourceLinked="0"/>
            <c:txPr>
              <a:bodyPr/>
              <a:lstStyle/>
              <a:p>
                <a:pPr>
                  <a:defRPr b="0" i="0" strike="noStrike" sz="4500" u="none">
                    <a:solidFill>
                      <a:srgbClr val="FFFFFF"/>
                    </a:solidFill>
                    <a:latin typeface="Haffer XH Regular"/>
                  </a:defRPr>
                </a:pPr>
              </a:p>
            </c:txPr>
            <c:dLblPos val="inEnd"/>
            <c:showLegendKey val="0"/>
            <c:showVal val="0"/>
            <c:showCatName val="0"/>
            <c:showSerName val="0"/>
            <c:showPercent val="0"/>
            <c:showBubbleSize val="0"/>
            <c:showLeaderLines val="0"/>
          </c:dLbls>
          <c:cat>
            <c:strRef>
              <c:f>Sheet1!$B$1:$E$1</c:f>
              <c:strCache>
                <c:ptCount val="4"/>
                <c:pt idx="0">
                  <c:v>April</c:v>
                </c:pt>
                <c:pt idx="1">
                  <c:v>Maj</c:v>
                </c:pt>
                <c:pt idx="2">
                  <c:v>Juni</c:v>
                </c:pt>
                <c:pt idx="3">
                  <c:v>Juli</c:v>
                </c:pt>
              </c:strCache>
            </c:strRef>
          </c:cat>
          <c:val>
            <c:numRef>
              <c:f>Sheet1!$B$3:$E$3</c:f>
              <c:numCache>
                <c:ptCount val="4"/>
                <c:pt idx="0">
                  <c:v>10.000000</c:v>
                </c:pt>
                <c:pt idx="1">
                  <c:v>43.000000</c:v>
                </c:pt>
                <c:pt idx="2">
                  <c:v>70.000000</c:v>
                </c:pt>
                <c:pt idx="3">
                  <c:v>58.000000</c:v>
                </c:pt>
              </c:numCache>
            </c:numRef>
          </c:val>
        </c:ser>
        <c:gapWidth val="40"/>
        <c:overlap val="-10"/>
        <c:axId val="2094734552"/>
        <c:axId val="2094734553"/>
      </c:barChart>
      <c:catAx>
        <c:axId val="2094734552"/>
        <c:scaling>
          <c:orientation val="minMax"/>
        </c:scaling>
        <c:delete val="0"/>
        <c:axPos val="b"/>
        <c:numFmt formatCode="General" sourceLinked="0"/>
        <c:majorTickMark val="none"/>
        <c:minorTickMark val="none"/>
        <c:tickLblPos val="low"/>
        <c:spPr>
          <a:ln w="12700" cap="flat">
            <a:noFill/>
            <a:prstDash val="solid"/>
            <a:miter lim="400000"/>
          </a:ln>
        </c:spPr>
        <c:txPr>
          <a:bodyPr rot="0"/>
          <a:lstStyle/>
          <a:p>
            <a:pPr>
              <a:defRPr b="0" i="0" strike="noStrike" sz="1500" u="none">
                <a:solidFill>
                  <a:srgbClr val="000000"/>
                </a:solidFill>
                <a:latin typeface="Haffer XH Regular"/>
              </a:defRPr>
            </a:pPr>
          </a:p>
        </c:txPr>
        <c:crossAx val="2094734553"/>
        <c:crosses val="autoZero"/>
        <c:auto val="1"/>
        <c:lblAlgn val="ctr"/>
        <c:noMultiLvlLbl val="1"/>
      </c:catAx>
      <c:valAx>
        <c:axId val="2094734553"/>
        <c:scaling>
          <c:orientation val="minMax"/>
        </c:scaling>
        <c:delete val="0"/>
        <c:axPos val="l"/>
        <c:majorGridlines>
          <c:spPr>
            <a:ln w="12700" cap="flat">
              <a:solidFill>
                <a:srgbClr val="000000"/>
              </a:solidFill>
              <a:custDash>
                <a:ds d="100000" sp="200000"/>
              </a:custDash>
              <a:miter lim="400000"/>
            </a:ln>
          </c:spPr>
        </c:majorGridlines>
        <c:numFmt formatCode="General" sourceLinked="0"/>
        <c:majorTickMark val="none"/>
        <c:minorTickMark val="none"/>
        <c:tickLblPos val="nextTo"/>
        <c:spPr>
          <a:ln w="12700" cap="flat">
            <a:noFill/>
            <a:prstDash val="solid"/>
            <a:miter lim="400000"/>
          </a:ln>
        </c:spPr>
        <c:txPr>
          <a:bodyPr rot="0"/>
          <a:lstStyle/>
          <a:p>
            <a:pPr>
              <a:defRPr b="0" i="0" strike="noStrike" sz="1500" u="none">
                <a:solidFill>
                  <a:srgbClr val="000000"/>
                </a:solidFill>
                <a:latin typeface="Haffer XH Regular"/>
              </a:defRPr>
            </a:pPr>
          </a:p>
        </c:txPr>
        <c:crossAx val="2094734552"/>
        <c:crosses val="autoZero"/>
        <c:crossBetween val="between"/>
        <c:majorUnit val="25"/>
        <c:minorUnit val="12.5"/>
      </c:valAx>
      <c:spPr>
        <a:noFill/>
        <a:ln w="12700" cap="flat">
          <a:noFill/>
          <a:miter lim="400000"/>
        </a:ln>
        <a:effectLst/>
      </c:spPr>
    </c:plotArea>
    <c:plotVisOnly val="1"/>
    <c:dispBlanksAs val="gap"/>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1"/>
  <c:roundedCorners val="0"/>
  <c:chart>
    <c:autoTitleDeleted val="1"/>
    <c:plotArea>
      <c:layout>
        <c:manualLayout>
          <c:layoutTarget val="inner"/>
          <c:xMode val="edge"/>
          <c:yMode val="edge"/>
          <c:x val="0.0259087"/>
          <c:y val="0.0299264"/>
          <c:w val="0.969091"/>
          <c:h val="0.916724"/>
        </c:manualLayout>
      </c:layout>
      <c:barChart>
        <c:barDir val="col"/>
        <c:grouping val="clustered"/>
        <c:varyColors val="0"/>
        <c:ser>
          <c:idx val="0"/>
          <c:order val="0"/>
          <c:tx>
            <c:strRef>
              <c:f>Sheet1!$A$2</c:f>
              <c:strCache>
                <c:ptCount val="1"/>
                <c:pt idx="0">
                  <c:v>Område 1</c:v>
                </c:pt>
              </c:strCache>
            </c:strRef>
          </c:tx>
          <c:spPr>
            <a:solidFill>
              <a:srgbClr val="F3F1E5"/>
            </a:solidFill>
            <a:ln w="12700" cap="flat">
              <a:noFill/>
              <a:miter lim="400000"/>
            </a:ln>
            <a:effectLst/>
          </c:spPr>
          <c:invertIfNegative val="0"/>
          <c:dLbls>
            <c:numFmt formatCode="#,##0" sourceLinked="0"/>
            <c:txPr>
              <a:bodyPr/>
              <a:lstStyle/>
              <a:p>
                <a:pPr>
                  <a:defRPr b="0" i="0" strike="noStrike" sz="5560" u="none">
                    <a:solidFill>
                      <a:srgbClr val="FFFFFF"/>
                    </a:solidFill>
                    <a:latin typeface="Haffer XH Regular"/>
                  </a:defRPr>
                </a:pPr>
              </a:p>
            </c:txPr>
            <c:dLblPos val="inEnd"/>
            <c:showLegendKey val="0"/>
            <c:showVal val="0"/>
            <c:showCatName val="0"/>
            <c:showSerName val="0"/>
            <c:showPercent val="0"/>
            <c:showBubbleSize val="0"/>
            <c:showLeaderLines val="0"/>
          </c:dLbls>
          <c:cat>
            <c:strRef>
              <c:f>Sheet1!$B$1:$H$1</c:f>
              <c:strCache>
                <c:ptCount val="7"/>
                <c:pt idx="0">
                  <c:v>April</c:v>
                </c:pt>
                <c:pt idx="1">
                  <c:v>Maj</c:v>
                </c:pt>
                <c:pt idx="2">
                  <c:v>Juni</c:v>
                </c:pt>
                <c:pt idx="3">
                  <c:v>Juli</c:v>
                </c:pt>
                <c:pt idx="4">
                  <c:v>Aug</c:v>
                </c:pt>
                <c:pt idx="5">
                  <c:v>Sept</c:v>
                </c:pt>
                <c:pt idx="6">
                  <c:v>Okt</c:v>
                </c:pt>
              </c:strCache>
            </c:strRef>
          </c:cat>
          <c:val>
            <c:numRef>
              <c:f>Sheet1!$B$2:$H$2</c:f>
              <c:numCache>
                <c:ptCount val="7"/>
                <c:pt idx="0">
                  <c:v>17.000000</c:v>
                </c:pt>
                <c:pt idx="1">
                  <c:v>26.000000</c:v>
                </c:pt>
                <c:pt idx="2">
                  <c:v>53.000000</c:v>
                </c:pt>
                <c:pt idx="3">
                  <c:v>96.000000</c:v>
                </c:pt>
                <c:pt idx="4">
                  <c:v>10.000000</c:v>
                </c:pt>
                <c:pt idx="5">
                  <c:v>30.000000</c:v>
                </c:pt>
                <c:pt idx="6">
                  <c:v>50.000000</c:v>
                </c:pt>
              </c:numCache>
            </c:numRef>
          </c:val>
        </c:ser>
        <c:ser>
          <c:idx val="1"/>
          <c:order val="1"/>
          <c:tx>
            <c:strRef>
              <c:f>Sheet1!$A$3</c:f>
              <c:strCache>
                <c:ptCount val="1"/>
                <c:pt idx="0">
                  <c:v>Område 4</c:v>
                </c:pt>
              </c:strCache>
            </c:strRef>
          </c:tx>
          <c:spPr>
            <a:solidFill>
              <a:srgbClr val="FE6454"/>
            </a:solidFill>
            <a:ln w="12700" cap="flat">
              <a:noFill/>
              <a:miter lim="400000"/>
            </a:ln>
            <a:effectLst/>
          </c:spPr>
          <c:invertIfNegative val="0"/>
          <c:dLbls>
            <c:numFmt formatCode="#,##0" sourceLinked="0"/>
            <c:txPr>
              <a:bodyPr/>
              <a:lstStyle/>
              <a:p>
                <a:pPr>
                  <a:defRPr b="0" i="0" strike="noStrike" sz="5560" u="none">
                    <a:solidFill>
                      <a:srgbClr val="FFFFFF"/>
                    </a:solidFill>
                    <a:latin typeface="Haffer XH Regular"/>
                  </a:defRPr>
                </a:pPr>
              </a:p>
            </c:txPr>
            <c:dLblPos val="inEnd"/>
            <c:showLegendKey val="0"/>
            <c:showVal val="0"/>
            <c:showCatName val="0"/>
            <c:showSerName val="0"/>
            <c:showPercent val="0"/>
            <c:showBubbleSize val="0"/>
            <c:showLeaderLines val="0"/>
          </c:dLbls>
          <c:cat>
            <c:strRef>
              <c:f>Sheet1!$B$1:$H$1</c:f>
              <c:strCache>
                <c:ptCount val="7"/>
                <c:pt idx="0">
                  <c:v>April</c:v>
                </c:pt>
                <c:pt idx="1">
                  <c:v>Maj</c:v>
                </c:pt>
                <c:pt idx="2">
                  <c:v>Juni</c:v>
                </c:pt>
                <c:pt idx="3">
                  <c:v>Juli</c:v>
                </c:pt>
                <c:pt idx="4">
                  <c:v>Aug</c:v>
                </c:pt>
                <c:pt idx="5">
                  <c:v>Sept</c:v>
                </c:pt>
                <c:pt idx="6">
                  <c:v>Okt</c:v>
                </c:pt>
              </c:strCache>
            </c:strRef>
          </c:cat>
          <c:val>
            <c:numRef>
              <c:f>Sheet1!$B$3:$H$3</c:f>
              <c:numCache>
                <c:ptCount val="7"/>
                <c:pt idx="0">
                  <c:v>10.000000</c:v>
                </c:pt>
                <c:pt idx="1">
                  <c:v>43.000000</c:v>
                </c:pt>
                <c:pt idx="2">
                  <c:v>70.000000</c:v>
                </c:pt>
                <c:pt idx="3">
                  <c:v>58.000000</c:v>
                </c:pt>
                <c:pt idx="4">
                  <c:v>90.000000</c:v>
                </c:pt>
                <c:pt idx="5">
                  <c:v>70.000000</c:v>
                </c:pt>
                <c:pt idx="6">
                  <c:v>50.000000</c:v>
                </c:pt>
              </c:numCache>
            </c:numRef>
          </c:val>
        </c:ser>
        <c:gapWidth val="40"/>
        <c:overlap val="-10"/>
        <c:axId val="2094734552"/>
        <c:axId val="2094734553"/>
      </c:barChart>
      <c:catAx>
        <c:axId val="2094734552"/>
        <c:scaling>
          <c:orientation val="minMax"/>
        </c:scaling>
        <c:delete val="0"/>
        <c:axPos val="b"/>
        <c:numFmt formatCode="General" sourceLinked="0"/>
        <c:majorTickMark val="none"/>
        <c:minorTickMark val="none"/>
        <c:tickLblPos val="low"/>
        <c:spPr>
          <a:ln w="12700" cap="flat">
            <a:noFill/>
            <a:prstDash val="solid"/>
            <a:miter lim="400000"/>
          </a:ln>
        </c:spPr>
        <c:txPr>
          <a:bodyPr rot="0"/>
          <a:lstStyle/>
          <a:p>
            <a:pPr>
              <a:defRPr b="0" i="0" strike="noStrike" sz="1500" u="none">
                <a:solidFill>
                  <a:srgbClr val="000000"/>
                </a:solidFill>
                <a:latin typeface="Haffer XH Regular"/>
              </a:defRPr>
            </a:pPr>
          </a:p>
        </c:txPr>
        <c:crossAx val="2094734553"/>
        <c:crosses val="autoZero"/>
        <c:auto val="1"/>
        <c:lblAlgn val="ctr"/>
        <c:noMultiLvlLbl val="1"/>
      </c:catAx>
      <c:valAx>
        <c:axId val="2094734553"/>
        <c:scaling>
          <c:orientation val="minMax"/>
        </c:scaling>
        <c:delete val="0"/>
        <c:axPos val="l"/>
        <c:majorGridlines>
          <c:spPr>
            <a:ln w="12700" cap="flat">
              <a:solidFill>
                <a:srgbClr val="000000"/>
              </a:solidFill>
              <a:custDash>
                <a:ds d="100000" sp="200000"/>
              </a:custDash>
              <a:miter lim="400000"/>
            </a:ln>
          </c:spPr>
        </c:majorGridlines>
        <c:numFmt formatCode="General" sourceLinked="0"/>
        <c:majorTickMark val="none"/>
        <c:minorTickMark val="none"/>
        <c:tickLblPos val="nextTo"/>
        <c:spPr>
          <a:ln w="12700" cap="flat">
            <a:noFill/>
            <a:prstDash val="solid"/>
            <a:miter lim="400000"/>
          </a:ln>
        </c:spPr>
        <c:txPr>
          <a:bodyPr rot="0"/>
          <a:lstStyle/>
          <a:p>
            <a:pPr>
              <a:defRPr b="0" i="0" strike="noStrike" sz="1500" u="none">
                <a:solidFill>
                  <a:srgbClr val="000000"/>
                </a:solidFill>
                <a:latin typeface="Haffer XH Regular"/>
              </a:defRPr>
            </a:pPr>
          </a:p>
        </c:txPr>
        <c:crossAx val="2094734552"/>
        <c:crosses val="autoZero"/>
        <c:crossBetween val="between"/>
        <c:majorUnit val="25"/>
        <c:minorUnit val="12.5"/>
      </c:valAx>
      <c:spPr>
        <a:noFill/>
        <a:ln w="12700" cap="flat">
          <a:noFill/>
          <a:miter lim="400000"/>
        </a:ln>
        <a:effectLst/>
      </c:spPr>
    </c:plotArea>
    <c:plotVisOnly val="1"/>
    <c:dispBlanksAs val="gap"/>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1"/>
  <c:roundedCorners val="0"/>
  <c:chart>
    <c:autoTitleDeleted val="1"/>
    <c:plotArea>
      <c:layout>
        <c:manualLayout>
          <c:layoutTarget val="inner"/>
          <c:xMode val="edge"/>
          <c:yMode val="edge"/>
          <c:x val="0.0603897"/>
          <c:y val="0.0359324"/>
          <c:w val="0.92208"/>
          <c:h val="0.901463"/>
        </c:manualLayout>
      </c:layout>
      <c:lineChart>
        <c:grouping val="standard"/>
        <c:varyColors val="0"/>
        <c:ser>
          <c:idx val="0"/>
          <c:order val="0"/>
          <c:tx>
            <c:strRef>
              <c:f>Sheet1!$A$2</c:f>
              <c:strCache>
                <c:ptCount val="1"/>
                <c:pt idx="0">
                  <c:v>Område 1</c:v>
                </c:pt>
              </c:strCache>
            </c:strRef>
          </c:tx>
          <c:spPr>
            <a:solidFill>
              <a:srgbClr val="FFFFFF"/>
            </a:solidFill>
            <a:ln w="76200" cap="flat">
              <a:solidFill>
                <a:srgbClr val="000000"/>
              </a:solidFill>
              <a:prstDash val="solid"/>
              <a:miter lim="400000"/>
            </a:ln>
            <a:effectLst/>
          </c:spPr>
          <c:marker>
            <c:symbol val="none"/>
            <c:size val="6"/>
            <c:spPr>
              <a:solidFill>
                <a:srgbClr val="FFFFFF"/>
              </a:solidFill>
              <a:ln w="76200" cap="flat">
                <a:solidFill>
                  <a:srgbClr val="54585F"/>
                </a:solidFill>
                <a:prstDash val="solid"/>
                <a:miter lim="400000"/>
              </a:ln>
              <a:effectLst/>
            </c:spPr>
          </c:marker>
          <c:dLbls>
            <c:numFmt formatCode="#,##0" sourceLinked="0"/>
            <c:txPr>
              <a:bodyPr/>
              <a:lstStyle/>
              <a:p>
                <a:pPr>
                  <a:defRPr b="0" i="0" strike="noStrike" sz="3240" u="none">
                    <a:solidFill>
                      <a:srgbClr val="000000"/>
                    </a:solidFill>
                    <a:latin typeface="Haffer XH Regular"/>
                  </a:defRPr>
                </a:pPr>
              </a:p>
            </c:txPr>
            <c:dLblPos val="b"/>
            <c:showLegendKey val="0"/>
            <c:showVal val="0"/>
            <c:showCatName val="0"/>
            <c:showSerName val="0"/>
            <c:showPercent val="0"/>
            <c:showBubbleSize val="0"/>
            <c:showLeaderLines val="0"/>
          </c:dLbls>
          <c:cat>
            <c:strRef>
              <c:f>Sheet1!$B$1:$E$1</c:f>
              <c:strCache>
                <c:ptCount val="4"/>
                <c:pt idx="0">
                  <c:v>April</c:v>
                </c:pt>
                <c:pt idx="1">
                  <c:v>Maj</c:v>
                </c:pt>
                <c:pt idx="2">
                  <c:v>Juni</c:v>
                </c:pt>
                <c:pt idx="3">
                  <c:v>Juli</c:v>
                </c:pt>
              </c:strCache>
            </c:strRef>
          </c:cat>
          <c:val>
            <c:numRef>
              <c:f>Sheet1!$B$2:$E$2</c:f>
              <c:numCache>
                <c:ptCount val="4"/>
                <c:pt idx="0">
                  <c:v>17.000000</c:v>
                </c:pt>
                <c:pt idx="1">
                  <c:v>26.000000</c:v>
                </c:pt>
                <c:pt idx="2">
                  <c:v>53.000000</c:v>
                </c:pt>
                <c:pt idx="3">
                  <c:v>96.000000</c:v>
                </c:pt>
              </c:numCache>
            </c:numRef>
          </c:val>
          <c:smooth val="0"/>
        </c:ser>
        <c:ser>
          <c:idx val="1"/>
          <c:order val="1"/>
          <c:tx>
            <c:strRef>
              <c:f>Sheet1!$A$3</c:f>
              <c:strCache>
                <c:ptCount val="1"/>
                <c:pt idx="0">
                  <c:v>Område 2</c:v>
                </c:pt>
              </c:strCache>
            </c:strRef>
          </c:tx>
          <c:spPr>
            <a:solidFill>
              <a:srgbClr val="FFFFFF"/>
            </a:solidFill>
            <a:ln w="76200" cap="flat">
              <a:solidFill>
                <a:srgbClr val="FF7665"/>
              </a:solidFill>
              <a:prstDash val="solid"/>
              <a:miter lim="400000"/>
            </a:ln>
            <a:effectLst/>
          </c:spPr>
          <c:marker>
            <c:symbol val="none"/>
            <c:size val="6"/>
            <c:spPr>
              <a:solidFill>
                <a:srgbClr val="FFFFFF"/>
              </a:solidFill>
              <a:ln w="76200" cap="flat">
                <a:solidFill>
                  <a:srgbClr val="798089"/>
                </a:solidFill>
                <a:prstDash val="solid"/>
                <a:miter lim="400000"/>
              </a:ln>
              <a:effectLst/>
            </c:spPr>
          </c:marker>
          <c:dLbls>
            <c:numFmt formatCode="#,##0" sourceLinked="0"/>
            <c:txPr>
              <a:bodyPr/>
              <a:lstStyle/>
              <a:p>
                <a:pPr>
                  <a:defRPr b="0" i="0" strike="noStrike" sz="3240" u="none">
                    <a:solidFill>
                      <a:srgbClr val="000000"/>
                    </a:solidFill>
                    <a:latin typeface="Haffer XH Regular"/>
                  </a:defRPr>
                </a:pPr>
              </a:p>
            </c:txPr>
            <c:dLblPos val="b"/>
            <c:showLegendKey val="0"/>
            <c:showVal val="0"/>
            <c:showCatName val="0"/>
            <c:showSerName val="0"/>
            <c:showPercent val="0"/>
            <c:showBubbleSize val="0"/>
            <c:showLeaderLines val="0"/>
          </c:dLbls>
          <c:cat>
            <c:strRef>
              <c:f>Sheet1!$B$1:$E$1</c:f>
              <c:strCache>
                <c:ptCount val="4"/>
                <c:pt idx="0">
                  <c:v>April</c:v>
                </c:pt>
                <c:pt idx="1">
                  <c:v>Maj</c:v>
                </c:pt>
                <c:pt idx="2">
                  <c:v>Juni</c:v>
                </c:pt>
                <c:pt idx="3">
                  <c:v>Juli</c:v>
                </c:pt>
              </c:strCache>
            </c:strRef>
          </c:cat>
          <c:val>
            <c:numRef>
              <c:f>Sheet1!$B$3:$E$3</c:f>
              <c:numCache>
                <c:ptCount val="4"/>
                <c:pt idx="0">
                  <c:v>55.000000</c:v>
                </c:pt>
                <c:pt idx="1">
                  <c:v>43.000000</c:v>
                </c:pt>
                <c:pt idx="2">
                  <c:v>70.000000</c:v>
                </c:pt>
                <c:pt idx="3">
                  <c:v>58.000000</c:v>
                </c:pt>
              </c:numCache>
            </c:numRef>
          </c:val>
          <c:smooth val="0"/>
        </c:ser>
        <c:marker val="1"/>
        <c:axId val="2094734552"/>
        <c:axId val="2094734553"/>
      </c:lineChart>
      <c:catAx>
        <c:axId val="2094734552"/>
        <c:scaling>
          <c:orientation val="minMax"/>
        </c:scaling>
        <c:delete val="0"/>
        <c:axPos val="b"/>
        <c:numFmt formatCode="General" sourceLinked="0"/>
        <c:majorTickMark val="none"/>
        <c:minorTickMark val="none"/>
        <c:tickLblPos val="low"/>
        <c:spPr>
          <a:ln w="12700" cap="flat">
            <a:solidFill>
              <a:srgbClr val="000000"/>
            </a:solidFill>
            <a:prstDash val="solid"/>
            <a:miter lim="400000"/>
          </a:ln>
        </c:spPr>
        <c:txPr>
          <a:bodyPr rot="0"/>
          <a:lstStyle/>
          <a:p>
            <a:pPr>
              <a:defRPr b="0" i="0" strike="noStrike" sz="1500" u="none">
                <a:solidFill>
                  <a:srgbClr val="000000"/>
                </a:solidFill>
                <a:latin typeface="Haffer XH Regular"/>
              </a:defRPr>
            </a:pPr>
          </a:p>
        </c:txPr>
        <c:crossAx val="2094734553"/>
        <c:crosses val="autoZero"/>
        <c:auto val="1"/>
        <c:lblAlgn val="ctr"/>
        <c:noMultiLvlLbl val="1"/>
      </c:catAx>
      <c:valAx>
        <c:axId val="2094734553"/>
        <c:scaling>
          <c:orientation val="minMax"/>
        </c:scaling>
        <c:delete val="0"/>
        <c:axPos val="l"/>
        <c:majorGridlines>
          <c:spPr>
            <a:ln w="12700" cap="flat">
              <a:solidFill>
                <a:srgbClr val="000000"/>
              </a:solidFill>
              <a:custDash>
                <a:ds d="100000" sp="200000"/>
              </a:custDash>
              <a:miter lim="400000"/>
            </a:ln>
          </c:spPr>
        </c:majorGridlines>
        <c:numFmt formatCode="General" sourceLinked="0"/>
        <c:majorTickMark val="none"/>
        <c:minorTickMark val="none"/>
        <c:tickLblPos val="nextTo"/>
        <c:spPr>
          <a:ln w="12700" cap="flat">
            <a:noFill/>
            <a:prstDash val="solid"/>
            <a:miter lim="400000"/>
          </a:ln>
        </c:spPr>
        <c:txPr>
          <a:bodyPr rot="0"/>
          <a:lstStyle/>
          <a:p>
            <a:pPr>
              <a:defRPr b="0" i="0" strike="noStrike" sz="1500" u="none">
                <a:solidFill>
                  <a:srgbClr val="000000"/>
                </a:solidFill>
                <a:latin typeface="Haffer XH Regular"/>
              </a:defRPr>
            </a:pPr>
          </a:p>
        </c:txPr>
        <c:crossAx val="2094734552"/>
        <c:crosses val="autoZero"/>
        <c:crossBetween val="midCat"/>
        <c:majorUnit val="25"/>
        <c:minorUnit val="12.5"/>
      </c:valAx>
      <c:spPr>
        <a:noFill/>
        <a:ln w="12700" cap="flat">
          <a:noFill/>
          <a:miter lim="400000"/>
        </a:ln>
        <a:effectLst/>
      </c:spPr>
    </c:plotArea>
    <c:plotVisOnly val="1"/>
    <c:dispBlanksAs val="gap"/>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1"/>
  <c:roundedCorners val="0"/>
  <c:chart>
    <c:autoTitleDeleted val="1"/>
    <c:plotArea>
      <c:layout>
        <c:manualLayout>
          <c:layoutTarget val="inner"/>
          <c:xMode val="edge"/>
          <c:yMode val="edge"/>
          <c:x val="0.0256572"/>
          <c:y val="0.0298815"/>
          <c:w val="0.964739"/>
          <c:h val="0.915951"/>
        </c:manualLayout>
      </c:layout>
      <c:lineChart>
        <c:grouping val="standard"/>
        <c:varyColors val="0"/>
        <c:ser>
          <c:idx val="0"/>
          <c:order val="0"/>
          <c:tx>
            <c:strRef>
              <c:f>Sheet1!$A$2</c:f>
              <c:strCache>
                <c:ptCount val="1"/>
                <c:pt idx="0">
                  <c:v>Område 1</c:v>
                </c:pt>
              </c:strCache>
            </c:strRef>
          </c:tx>
          <c:spPr>
            <a:solidFill>
              <a:srgbClr val="FFFFFF"/>
            </a:solidFill>
            <a:ln w="76200" cap="flat">
              <a:solidFill>
                <a:srgbClr val="000000"/>
              </a:solidFill>
              <a:prstDash val="solid"/>
              <a:miter lim="400000"/>
            </a:ln>
            <a:effectLst/>
          </c:spPr>
          <c:marker>
            <c:symbol val="none"/>
            <c:size val="6"/>
            <c:spPr>
              <a:solidFill>
                <a:srgbClr val="FFFFFF"/>
              </a:solidFill>
              <a:ln w="76200" cap="flat">
                <a:solidFill>
                  <a:srgbClr val="54585F"/>
                </a:solidFill>
                <a:prstDash val="solid"/>
                <a:miter lim="400000"/>
              </a:ln>
              <a:effectLst/>
            </c:spPr>
          </c:marker>
          <c:dLbls>
            <c:numFmt formatCode="#,##0" sourceLinked="0"/>
            <c:txPr>
              <a:bodyPr/>
              <a:lstStyle/>
              <a:p>
                <a:pPr>
                  <a:defRPr b="0" i="0" strike="noStrike" sz="3240" u="none">
                    <a:solidFill>
                      <a:srgbClr val="000000"/>
                    </a:solidFill>
                    <a:latin typeface="Haffer XH Regular"/>
                  </a:defRPr>
                </a:pPr>
              </a:p>
            </c:txPr>
            <c:dLblPos val="b"/>
            <c:showLegendKey val="0"/>
            <c:showVal val="0"/>
            <c:showCatName val="0"/>
            <c:showSerName val="0"/>
            <c:showPercent val="0"/>
            <c:showBubbleSize val="0"/>
            <c:showLeaderLines val="0"/>
          </c:dLbls>
          <c:cat>
            <c:strRef>
              <c:f>Sheet1!$B$1:$G$1</c:f>
              <c:strCache>
                <c:ptCount val="6"/>
                <c:pt idx="0">
                  <c:v>Apr</c:v>
                </c:pt>
                <c:pt idx="1">
                  <c:v>Maj</c:v>
                </c:pt>
                <c:pt idx="2">
                  <c:v>Jun</c:v>
                </c:pt>
                <c:pt idx="3">
                  <c:v>Jul</c:v>
                </c:pt>
                <c:pt idx="4">
                  <c:v>Aug</c:v>
                </c:pt>
                <c:pt idx="5">
                  <c:v>Sep</c:v>
                </c:pt>
              </c:strCache>
            </c:strRef>
          </c:cat>
          <c:val>
            <c:numRef>
              <c:f>Sheet1!$B$2:$G$2</c:f>
              <c:numCache>
                <c:ptCount val="6"/>
                <c:pt idx="0">
                  <c:v>17.000000</c:v>
                </c:pt>
                <c:pt idx="1">
                  <c:v>26.000000</c:v>
                </c:pt>
                <c:pt idx="2">
                  <c:v>53.000000</c:v>
                </c:pt>
                <c:pt idx="3">
                  <c:v>96.000000</c:v>
                </c:pt>
                <c:pt idx="4">
                  <c:v>66.000000</c:v>
                </c:pt>
                <c:pt idx="5">
                  <c:v>77.000000</c:v>
                </c:pt>
              </c:numCache>
            </c:numRef>
          </c:val>
          <c:smooth val="0"/>
        </c:ser>
        <c:ser>
          <c:idx val="1"/>
          <c:order val="1"/>
          <c:tx>
            <c:strRef>
              <c:f>Sheet1!$A$3</c:f>
              <c:strCache>
                <c:ptCount val="1"/>
                <c:pt idx="0">
                  <c:v>Område 2</c:v>
                </c:pt>
              </c:strCache>
            </c:strRef>
          </c:tx>
          <c:spPr>
            <a:solidFill>
              <a:srgbClr val="FFFFFF"/>
            </a:solidFill>
            <a:ln w="76200" cap="flat">
              <a:solidFill>
                <a:srgbClr val="FF7665"/>
              </a:solidFill>
              <a:prstDash val="solid"/>
              <a:miter lim="400000"/>
            </a:ln>
            <a:effectLst/>
          </c:spPr>
          <c:marker>
            <c:symbol val="none"/>
            <c:size val="6"/>
            <c:spPr>
              <a:solidFill>
                <a:srgbClr val="FFFFFF"/>
              </a:solidFill>
              <a:ln w="76200" cap="flat">
                <a:solidFill>
                  <a:srgbClr val="798089"/>
                </a:solidFill>
                <a:prstDash val="solid"/>
                <a:miter lim="400000"/>
              </a:ln>
              <a:effectLst/>
            </c:spPr>
          </c:marker>
          <c:dLbls>
            <c:numFmt formatCode="#,##0" sourceLinked="0"/>
            <c:txPr>
              <a:bodyPr/>
              <a:lstStyle/>
              <a:p>
                <a:pPr>
                  <a:defRPr b="0" i="0" strike="noStrike" sz="3240" u="none">
                    <a:solidFill>
                      <a:srgbClr val="000000"/>
                    </a:solidFill>
                    <a:latin typeface="Haffer XH Regular"/>
                  </a:defRPr>
                </a:pPr>
              </a:p>
            </c:txPr>
            <c:dLblPos val="b"/>
            <c:showLegendKey val="0"/>
            <c:showVal val="0"/>
            <c:showCatName val="0"/>
            <c:showSerName val="0"/>
            <c:showPercent val="0"/>
            <c:showBubbleSize val="0"/>
            <c:showLeaderLines val="0"/>
          </c:dLbls>
          <c:cat>
            <c:strRef>
              <c:f>Sheet1!$B$1:$G$1</c:f>
              <c:strCache>
                <c:ptCount val="6"/>
                <c:pt idx="0">
                  <c:v>Apr</c:v>
                </c:pt>
                <c:pt idx="1">
                  <c:v>Maj</c:v>
                </c:pt>
                <c:pt idx="2">
                  <c:v>Jun</c:v>
                </c:pt>
                <c:pt idx="3">
                  <c:v>Jul</c:v>
                </c:pt>
                <c:pt idx="4">
                  <c:v>Aug</c:v>
                </c:pt>
                <c:pt idx="5">
                  <c:v>Sep</c:v>
                </c:pt>
              </c:strCache>
            </c:strRef>
          </c:cat>
          <c:val>
            <c:numRef>
              <c:f>Sheet1!$B$3:$G$3</c:f>
              <c:numCache>
                <c:ptCount val="6"/>
                <c:pt idx="0">
                  <c:v>55.000000</c:v>
                </c:pt>
                <c:pt idx="1">
                  <c:v>43.000000</c:v>
                </c:pt>
                <c:pt idx="2">
                  <c:v>70.000000</c:v>
                </c:pt>
                <c:pt idx="3">
                  <c:v>58.000000</c:v>
                </c:pt>
                <c:pt idx="4">
                  <c:v>33.000000</c:v>
                </c:pt>
                <c:pt idx="5">
                  <c:v>22.000000</c:v>
                </c:pt>
              </c:numCache>
            </c:numRef>
          </c:val>
          <c:smooth val="0"/>
        </c:ser>
        <c:marker val="1"/>
        <c:axId val="2094734552"/>
        <c:axId val="2094734553"/>
      </c:lineChart>
      <c:catAx>
        <c:axId val="2094734552"/>
        <c:scaling>
          <c:orientation val="minMax"/>
        </c:scaling>
        <c:delete val="0"/>
        <c:axPos val="b"/>
        <c:numFmt formatCode="General" sourceLinked="0"/>
        <c:majorTickMark val="none"/>
        <c:minorTickMark val="none"/>
        <c:tickLblPos val="low"/>
        <c:spPr>
          <a:ln w="12700" cap="flat">
            <a:solidFill>
              <a:srgbClr val="000000"/>
            </a:solidFill>
            <a:prstDash val="solid"/>
            <a:miter lim="400000"/>
          </a:ln>
        </c:spPr>
        <c:txPr>
          <a:bodyPr rot="0"/>
          <a:lstStyle/>
          <a:p>
            <a:pPr>
              <a:defRPr b="0" i="0" strike="noStrike" sz="1500" u="none">
                <a:solidFill>
                  <a:srgbClr val="000000"/>
                </a:solidFill>
                <a:latin typeface="Haffer XH Regular"/>
              </a:defRPr>
            </a:pPr>
          </a:p>
        </c:txPr>
        <c:crossAx val="2094734553"/>
        <c:crosses val="autoZero"/>
        <c:auto val="1"/>
        <c:lblAlgn val="ctr"/>
        <c:noMultiLvlLbl val="1"/>
      </c:catAx>
      <c:valAx>
        <c:axId val="2094734553"/>
        <c:scaling>
          <c:orientation val="minMax"/>
        </c:scaling>
        <c:delete val="0"/>
        <c:axPos val="l"/>
        <c:majorGridlines>
          <c:spPr>
            <a:ln w="12700" cap="flat">
              <a:solidFill>
                <a:srgbClr val="000000"/>
              </a:solidFill>
              <a:custDash>
                <a:ds d="100000" sp="200000"/>
              </a:custDash>
              <a:miter lim="400000"/>
            </a:ln>
          </c:spPr>
        </c:majorGridlines>
        <c:numFmt formatCode="General" sourceLinked="0"/>
        <c:majorTickMark val="none"/>
        <c:minorTickMark val="none"/>
        <c:tickLblPos val="nextTo"/>
        <c:spPr>
          <a:ln w="12700" cap="flat">
            <a:noFill/>
            <a:prstDash val="solid"/>
            <a:miter lim="400000"/>
          </a:ln>
        </c:spPr>
        <c:txPr>
          <a:bodyPr rot="0"/>
          <a:lstStyle/>
          <a:p>
            <a:pPr>
              <a:defRPr b="0" i="0" strike="noStrike" sz="1500" u="none">
                <a:solidFill>
                  <a:srgbClr val="000000"/>
                </a:solidFill>
                <a:latin typeface="Haffer XH Regular"/>
              </a:defRPr>
            </a:pPr>
          </a:p>
        </c:txPr>
        <c:crossAx val="2094734552"/>
        <c:crosses val="autoZero"/>
        <c:crossBetween val="midCat"/>
        <c:majorUnit val="25"/>
        <c:minorUnit val="12.5"/>
      </c:valAx>
      <c:spPr>
        <a:noFill/>
        <a:ln w="12700" cap="flat">
          <a:noFill/>
          <a:miter lim="400000"/>
        </a:ln>
        <a:effectLst/>
      </c:spPr>
    </c:plotArea>
    <c:plotVisOnly val="1"/>
    <c:dispBlanksAs val="gap"/>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1"/>
  <c:roundedCorners val="0"/>
  <c:chart>
    <c:autoTitleDeleted val="1"/>
    <c:plotArea>
      <c:layout>
        <c:manualLayout>
          <c:layoutTarget val="inner"/>
          <c:xMode val="edge"/>
          <c:yMode val="edge"/>
          <c:x val="0.189136"/>
          <c:y val="0.189136"/>
          <c:w val="0.621727"/>
          <c:h val="0.609227"/>
        </c:manualLayout>
      </c:layout>
      <c:doughnutChart>
        <c:varyColors val="0"/>
        <c:ser>
          <c:idx val="0"/>
          <c:order val="0"/>
          <c:tx>
            <c:strRef>
              <c:f>Sheet1!$A$2</c:f>
              <c:strCache>
                <c:ptCount val="1"/>
                <c:pt idx="0">
                  <c:v>Område 1</c:v>
                </c:pt>
              </c:strCache>
            </c:strRef>
          </c:tx>
          <c:spPr>
            <a:solidFill>
              <a:srgbClr val="FF7968"/>
            </a:solidFill>
            <a:ln w="12700" cap="flat">
              <a:noFill/>
              <a:miter lim="400000"/>
            </a:ln>
            <a:effectLst/>
          </c:spPr>
          <c:explosion val="0"/>
          <c:dPt>
            <c:idx val="0"/>
            <c:explosion val="0"/>
            <c:spPr>
              <a:solidFill>
                <a:srgbClr val="FF7968"/>
              </a:solidFill>
              <a:ln w="12700" cap="flat">
                <a:noFill/>
                <a:miter lim="400000"/>
              </a:ln>
              <a:effectLst/>
            </c:spPr>
          </c:dPt>
          <c:dPt>
            <c:idx val="1"/>
            <c:explosion val="0"/>
            <c:spPr>
              <a:solidFill>
                <a:srgbClr val="F3F1E5"/>
              </a:solidFill>
              <a:ln w="12700" cap="flat">
                <a:noFill/>
                <a:miter lim="400000"/>
              </a:ln>
              <a:effectLst/>
            </c:spPr>
          </c:dPt>
          <c:dPt>
            <c:idx val="2"/>
            <c:explosion val="0"/>
            <c:spPr>
              <a:solidFill>
                <a:srgbClr val="000000"/>
              </a:solidFill>
              <a:ln w="12700" cap="flat">
                <a:noFill/>
                <a:miter lim="400000"/>
              </a:ln>
              <a:effectLst/>
            </c:spPr>
          </c:dPt>
          <c:dPt>
            <c:idx val="3"/>
            <c:explosion val="0"/>
            <c:spPr>
              <a:solidFill>
                <a:srgbClr val="BCBBB4"/>
              </a:solidFill>
              <a:ln w="12700" cap="flat">
                <a:noFill/>
                <a:miter lim="400000"/>
              </a:ln>
              <a:effectLst/>
            </c:spPr>
          </c:dPt>
          <c:dPt>
            <c:idx val="4"/>
            <c:explosion val="0"/>
            <c:spPr>
              <a:solidFill>
                <a:srgbClr val="FF7768">
                  <a:alpha val="75000"/>
                </a:srgbClr>
              </a:solidFill>
              <a:ln w="12700" cap="flat">
                <a:noFill/>
                <a:miter lim="400000"/>
              </a:ln>
              <a:effectLst/>
            </c:spPr>
          </c:dPt>
          <c:dPt>
            <c:idx val="5"/>
            <c:explosion val="0"/>
            <c:spPr>
              <a:solidFill>
                <a:srgbClr val="FFE2D7"/>
              </a:solidFill>
              <a:ln w="12700" cap="flat">
                <a:noFill/>
                <a:miter lim="400000"/>
              </a:ln>
              <a:effectLst/>
            </c:spPr>
          </c:dPt>
          <c:dLbls>
            <c:dLbl>
              <c:idx val="0"/>
              <c:numFmt formatCode="#,##0%" sourceLinked="0"/>
              <c:txPr>
                <a:bodyPr/>
                <a:lstStyle/>
                <a:p>
                  <a:pPr>
                    <a:defRPr b="0" i="0" strike="noStrike" sz="1500" u="none">
                      <a:solidFill>
                        <a:srgbClr val="000000"/>
                      </a:solidFill>
                      <a:latin typeface="Haffer XH Regular"/>
                    </a:defRPr>
                  </a:pPr>
                </a:p>
              </c:txPr>
              <c:showLegendKey val="0"/>
              <c:showVal val="0"/>
              <c:showCatName val="1"/>
              <c:showSerName val="0"/>
              <c:showPercent val="1"/>
              <c:showBubbleSize val="0"/>
            </c:dLbl>
            <c:dLbl>
              <c:idx val="1"/>
              <c:numFmt formatCode="#,##0%" sourceLinked="0"/>
              <c:txPr>
                <a:bodyPr/>
                <a:lstStyle/>
                <a:p>
                  <a:pPr>
                    <a:defRPr b="0" i="0" strike="noStrike" sz="1500" u="none">
                      <a:solidFill>
                        <a:srgbClr val="000000"/>
                      </a:solidFill>
                      <a:latin typeface="Haffer XH Regular"/>
                    </a:defRPr>
                  </a:pPr>
                </a:p>
              </c:txPr>
              <c:showLegendKey val="0"/>
              <c:showVal val="0"/>
              <c:showCatName val="1"/>
              <c:showSerName val="0"/>
              <c:showPercent val="1"/>
              <c:showBubbleSize val="0"/>
            </c:dLbl>
            <c:dLbl>
              <c:idx val="2"/>
              <c:numFmt formatCode="#,##0%" sourceLinked="0"/>
              <c:txPr>
                <a:bodyPr/>
                <a:lstStyle/>
                <a:p>
                  <a:pPr>
                    <a:defRPr b="0" i="0" strike="noStrike" sz="1500" u="none">
                      <a:solidFill>
                        <a:srgbClr val="000000"/>
                      </a:solidFill>
                      <a:latin typeface="Haffer XH Regular"/>
                    </a:defRPr>
                  </a:pPr>
                </a:p>
              </c:txPr>
              <c:showLegendKey val="0"/>
              <c:showVal val="0"/>
              <c:showCatName val="1"/>
              <c:showSerName val="0"/>
              <c:showPercent val="1"/>
              <c:showBubbleSize val="0"/>
            </c:dLbl>
            <c:dLbl>
              <c:idx val="3"/>
              <c:numFmt formatCode="#,##0%" sourceLinked="0"/>
              <c:txPr>
                <a:bodyPr/>
                <a:lstStyle/>
                <a:p>
                  <a:pPr>
                    <a:defRPr b="0" i="0" strike="noStrike" sz="1500" u="none">
                      <a:solidFill>
                        <a:srgbClr val="000000"/>
                      </a:solidFill>
                      <a:latin typeface="Haffer XH Regular"/>
                    </a:defRPr>
                  </a:pPr>
                </a:p>
              </c:txPr>
              <c:showLegendKey val="0"/>
              <c:showVal val="0"/>
              <c:showCatName val="1"/>
              <c:showSerName val="0"/>
              <c:showPercent val="1"/>
              <c:showBubbleSize val="0"/>
            </c:dLbl>
            <c:dLbl>
              <c:idx val="4"/>
              <c:numFmt formatCode="#,##0%" sourceLinked="0"/>
              <c:txPr>
                <a:bodyPr/>
                <a:lstStyle/>
                <a:p>
                  <a:pPr>
                    <a:defRPr b="0" i="0" strike="noStrike" sz="1500" u="none">
                      <a:solidFill>
                        <a:srgbClr val="000000"/>
                      </a:solidFill>
                      <a:latin typeface="Haffer XH Regular"/>
                    </a:defRPr>
                  </a:pPr>
                </a:p>
              </c:txPr>
              <c:showLegendKey val="0"/>
              <c:showVal val="0"/>
              <c:showCatName val="1"/>
              <c:showSerName val="0"/>
              <c:showPercent val="1"/>
              <c:showBubbleSize val="0"/>
            </c:dLbl>
            <c:dLbl>
              <c:idx val="5"/>
              <c:numFmt formatCode="#,##0%" sourceLinked="0"/>
              <c:txPr>
                <a:bodyPr/>
                <a:lstStyle/>
                <a:p>
                  <a:pPr>
                    <a:defRPr b="0" i="0" strike="noStrike" sz="1500" u="none">
                      <a:solidFill>
                        <a:srgbClr val="000000"/>
                      </a:solidFill>
                      <a:latin typeface="Haffer XH Regular"/>
                    </a:defRPr>
                  </a:pPr>
                </a:p>
              </c:txPr>
              <c:showLegendKey val="0"/>
              <c:showVal val="0"/>
              <c:showCatName val="1"/>
              <c:showSerName val="0"/>
              <c:showPercent val="1"/>
              <c:showBubbleSize val="0"/>
            </c:dLbl>
            <c:numFmt formatCode="#,##0%" sourceLinked="0"/>
            <c:txPr>
              <a:bodyPr/>
              <a:lstStyle/>
              <a:p>
                <a:pPr>
                  <a:defRPr b="0" i="0" strike="noStrike" sz="1500" u="none">
                    <a:solidFill>
                      <a:srgbClr val="000000"/>
                    </a:solidFill>
                    <a:latin typeface="Haffer XH Regular"/>
                  </a:defRPr>
                </a:pPr>
              </a:p>
            </c:txPr>
            <c:showLegendKey val="0"/>
            <c:showVal val="0"/>
            <c:showCatName val="1"/>
            <c:showSerName val="0"/>
            <c:showPercent val="1"/>
            <c:showBubbleSize val="0"/>
            <c:showLeaderLines val="1"/>
            <c:leaderLines>
              <c:spPr>
                <a:noFill/>
                <a:ln w="12700" cap="flat">
                  <a:solidFill>
                    <a:srgbClr val="000000"/>
                  </a:solidFill>
                  <a:custDash>
                    <a:ds d="100000" sp="200000"/>
                  </a:custDash>
                  <a:miter lim="400000"/>
                </a:ln>
                <a:effectLst/>
              </c:spPr>
            </c:leaderLines>
          </c:dLbls>
          <c:cat>
            <c:strRef>
              <c:f>Sheet1!$B$1:$G$1</c:f>
              <c:strCache>
                <c:ptCount val="6"/>
                <c:pt idx="0">
                  <c:v>April</c:v>
                </c:pt>
                <c:pt idx="1">
                  <c:v>Maj</c:v>
                </c:pt>
                <c:pt idx="2">
                  <c:v>Juni</c:v>
                </c:pt>
                <c:pt idx="3">
                  <c:v>Juli</c:v>
                </c:pt>
                <c:pt idx="4">
                  <c:v>Augusti</c:v>
                </c:pt>
                <c:pt idx="5">
                  <c:v>September</c:v>
                </c:pt>
              </c:strCache>
            </c:strRef>
          </c:cat>
          <c:val>
            <c:numRef>
              <c:f>Sheet1!$B$2:$G$2</c:f>
              <c:numCache>
                <c:ptCount val="6"/>
                <c:pt idx="0">
                  <c:v>91.000000</c:v>
                </c:pt>
                <c:pt idx="1">
                  <c:v>76.000000</c:v>
                </c:pt>
                <c:pt idx="2">
                  <c:v>28.000000</c:v>
                </c:pt>
                <c:pt idx="3">
                  <c:v>26.000000</c:v>
                </c:pt>
                <c:pt idx="4">
                  <c:v>21.000000</c:v>
                </c:pt>
                <c:pt idx="5">
                  <c:v>18.000000</c:v>
                </c:pt>
              </c:numCache>
            </c:numRef>
          </c:val>
        </c:ser>
        <c:firstSliceAng val="0"/>
        <c:holeSize val="73"/>
      </c:doughnutChart>
      <c:spPr>
        <a:noFill/>
        <a:ln w="12700" cap="flat">
          <a:noFill/>
          <a:miter lim="400000"/>
        </a:ln>
        <a:effectLst/>
      </c:spPr>
    </c:plotArea>
    <c:plotVisOnly val="1"/>
    <c:dispBlanksAs val="gap"/>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1"/>
  <c:roundedCorners val="0"/>
  <c:chart>
    <c:autoTitleDeleted val="1"/>
    <c:plotArea>
      <c:layout>
        <c:manualLayout>
          <c:layoutTarget val="inner"/>
          <c:xMode val="edge"/>
          <c:yMode val="edge"/>
          <c:x val="0.23801"/>
          <c:y val="0.23801"/>
          <c:w val="0.52398"/>
          <c:h val="0.51148"/>
        </c:manualLayout>
      </c:layout>
      <c:doughnutChart>
        <c:varyColors val="0"/>
        <c:ser>
          <c:idx val="0"/>
          <c:order val="0"/>
          <c:tx>
            <c:strRef>
              <c:f>Sheet1!$A$2</c:f>
              <c:strCache>
                <c:ptCount val="1"/>
                <c:pt idx="0">
                  <c:v>Område 1</c:v>
                </c:pt>
              </c:strCache>
            </c:strRef>
          </c:tx>
          <c:spPr>
            <a:solidFill>
              <a:srgbClr val="FF7968"/>
            </a:solidFill>
            <a:ln w="12700" cap="flat">
              <a:noFill/>
              <a:miter lim="400000"/>
            </a:ln>
            <a:effectLst/>
          </c:spPr>
          <c:explosion val="0"/>
          <c:dPt>
            <c:idx val="0"/>
            <c:explosion val="0"/>
            <c:spPr>
              <a:solidFill>
                <a:srgbClr val="FF7968"/>
              </a:solidFill>
              <a:ln w="12700" cap="flat">
                <a:noFill/>
                <a:miter lim="400000"/>
              </a:ln>
              <a:effectLst/>
            </c:spPr>
          </c:dPt>
          <c:dPt>
            <c:idx val="1"/>
            <c:explosion val="0"/>
            <c:spPr>
              <a:solidFill>
                <a:srgbClr val="F3F1E5"/>
              </a:solidFill>
              <a:ln w="12700" cap="flat">
                <a:noFill/>
                <a:miter lim="400000"/>
              </a:ln>
              <a:effectLst/>
            </c:spPr>
          </c:dPt>
          <c:dPt>
            <c:idx val="2"/>
            <c:explosion val="0"/>
            <c:spPr>
              <a:solidFill>
                <a:srgbClr val="000000"/>
              </a:solidFill>
              <a:ln w="12700" cap="flat">
                <a:noFill/>
                <a:miter lim="400000"/>
              </a:ln>
              <a:effectLst/>
            </c:spPr>
          </c:dPt>
          <c:dPt>
            <c:idx val="3"/>
            <c:explosion val="0"/>
            <c:spPr>
              <a:solidFill>
                <a:srgbClr val="BCBBB4"/>
              </a:solidFill>
              <a:ln w="12700" cap="flat">
                <a:noFill/>
                <a:miter lim="400000"/>
              </a:ln>
              <a:effectLst/>
            </c:spPr>
          </c:dPt>
          <c:dPt>
            <c:idx val="4"/>
            <c:explosion val="0"/>
            <c:spPr>
              <a:solidFill>
                <a:srgbClr val="FF7768">
                  <a:alpha val="75000"/>
                </a:srgbClr>
              </a:solidFill>
              <a:ln w="12700" cap="flat">
                <a:noFill/>
                <a:miter lim="400000"/>
              </a:ln>
              <a:effectLst/>
            </c:spPr>
          </c:dPt>
          <c:dPt>
            <c:idx val="5"/>
            <c:explosion val="0"/>
            <c:spPr>
              <a:solidFill>
                <a:srgbClr val="FFE2D7"/>
              </a:solidFill>
              <a:ln w="12700" cap="flat">
                <a:noFill/>
                <a:miter lim="400000"/>
              </a:ln>
              <a:effectLst/>
            </c:spPr>
          </c:dPt>
          <c:dLbls>
            <c:dLbl>
              <c:idx val="0"/>
              <c:numFmt formatCode="#,##0%" sourceLinked="0"/>
              <c:txPr>
                <a:bodyPr/>
                <a:lstStyle/>
                <a:p>
                  <a:pPr>
                    <a:defRPr b="0" i="0" strike="noStrike" sz="1500" u="none">
                      <a:solidFill>
                        <a:srgbClr val="000000"/>
                      </a:solidFill>
                      <a:latin typeface="Haffer XH Regular"/>
                    </a:defRPr>
                  </a:pPr>
                </a:p>
              </c:txPr>
              <c:showLegendKey val="0"/>
              <c:showVal val="0"/>
              <c:showCatName val="1"/>
              <c:showSerName val="0"/>
              <c:showPercent val="1"/>
              <c:showBubbleSize val="0"/>
            </c:dLbl>
            <c:dLbl>
              <c:idx val="1"/>
              <c:numFmt formatCode="#,##0%" sourceLinked="0"/>
              <c:txPr>
                <a:bodyPr/>
                <a:lstStyle/>
                <a:p>
                  <a:pPr>
                    <a:defRPr b="0" i="0" strike="noStrike" sz="1500" u="none">
                      <a:solidFill>
                        <a:srgbClr val="000000"/>
                      </a:solidFill>
                      <a:latin typeface="Haffer XH Regular"/>
                    </a:defRPr>
                  </a:pPr>
                </a:p>
              </c:txPr>
              <c:showLegendKey val="0"/>
              <c:showVal val="0"/>
              <c:showCatName val="1"/>
              <c:showSerName val="0"/>
              <c:showPercent val="1"/>
              <c:showBubbleSize val="0"/>
            </c:dLbl>
            <c:dLbl>
              <c:idx val="2"/>
              <c:numFmt formatCode="#,##0%" sourceLinked="0"/>
              <c:txPr>
                <a:bodyPr/>
                <a:lstStyle/>
                <a:p>
                  <a:pPr>
                    <a:defRPr b="0" i="0" strike="noStrike" sz="1500" u="none">
                      <a:solidFill>
                        <a:srgbClr val="000000"/>
                      </a:solidFill>
                      <a:latin typeface="Haffer XH Regular"/>
                    </a:defRPr>
                  </a:pPr>
                </a:p>
              </c:txPr>
              <c:showLegendKey val="0"/>
              <c:showVal val="0"/>
              <c:showCatName val="1"/>
              <c:showSerName val="0"/>
              <c:showPercent val="1"/>
              <c:showBubbleSize val="0"/>
            </c:dLbl>
            <c:dLbl>
              <c:idx val="3"/>
              <c:numFmt formatCode="#,##0%" sourceLinked="0"/>
              <c:txPr>
                <a:bodyPr/>
                <a:lstStyle/>
                <a:p>
                  <a:pPr>
                    <a:defRPr b="0" i="0" strike="noStrike" sz="1500" u="none">
                      <a:solidFill>
                        <a:srgbClr val="000000"/>
                      </a:solidFill>
                      <a:latin typeface="Haffer XH Regular"/>
                    </a:defRPr>
                  </a:pPr>
                </a:p>
              </c:txPr>
              <c:showLegendKey val="0"/>
              <c:showVal val="0"/>
              <c:showCatName val="1"/>
              <c:showSerName val="0"/>
              <c:showPercent val="1"/>
              <c:showBubbleSize val="0"/>
            </c:dLbl>
            <c:dLbl>
              <c:idx val="4"/>
              <c:numFmt formatCode="#,##0%" sourceLinked="0"/>
              <c:txPr>
                <a:bodyPr/>
                <a:lstStyle/>
                <a:p>
                  <a:pPr>
                    <a:defRPr b="0" i="0" strike="noStrike" sz="1500" u="none">
                      <a:solidFill>
                        <a:srgbClr val="000000"/>
                      </a:solidFill>
                      <a:latin typeface="Haffer XH Regular"/>
                    </a:defRPr>
                  </a:pPr>
                </a:p>
              </c:txPr>
              <c:showLegendKey val="0"/>
              <c:showVal val="0"/>
              <c:showCatName val="1"/>
              <c:showSerName val="0"/>
              <c:showPercent val="1"/>
              <c:showBubbleSize val="0"/>
            </c:dLbl>
            <c:dLbl>
              <c:idx val="5"/>
              <c:numFmt formatCode="#,##0%" sourceLinked="0"/>
              <c:txPr>
                <a:bodyPr/>
                <a:lstStyle/>
                <a:p>
                  <a:pPr>
                    <a:defRPr b="0" i="0" strike="noStrike" sz="1500" u="none">
                      <a:solidFill>
                        <a:srgbClr val="000000"/>
                      </a:solidFill>
                      <a:latin typeface="Haffer XH Regular"/>
                    </a:defRPr>
                  </a:pPr>
                </a:p>
              </c:txPr>
              <c:showLegendKey val="0"/>
              <c:showVal val="0"/>
              <c:showCatName val="1"/>
              <c:showSerName val="0"/>
              <c:showPercent val="1"/>
              <c:showBubbleSize val="0"/>
            </c:dLbl>
            <c:numFmt formatCode="#,##0%" sourceLinked="0"/>
            <c:txPr>
              <a:bodyPr/>
              <a:lstStyle/>
              <a:p>
                <a:pPr>
                  <a:defRPr b="0" i="0" strike="noStrike" sz="1500" u="none">
                    <a:solidFill>
                      <a:srgbClr val="000000"/>
                    </a:solidFill>
                    <a:latin typeface="Haffer XH Regular"/>
                  </a:defRPr>
                </a:pPr>
              </a:p>
            </c:txPr>
            <c:showLegendKey val="0"/>
            <c:showVal val="0"/>
            <c:showCatName val="1"/>
            <c:showSerName val="0"/>
            <c:showPercent val="1"/>
            <c:showBubbleSize val="0"/>
            <c:showLeaderLines val="1"/>
            <c:leaderLines>
              <c:spPr>
                <a:noFill/>
                <a:ln w="12700" cap="flat">
                  <a:solidFill>
                    <a:srgbClr val="000000"/>
                  </a:solidFill>
                  <a:custDash>
                    <a:ds d="100000" sp="200000"/>
                  </a:custDash>
                  <a:miter lim="400000"/>
                </a:ln>
                <a:effectLst/>
              </c:spPr>
            </c:leaderLines>
          </c:dLbls>
          <c:cat>
            <c:strRef>
              <c:f>Sheet1!$B$1:$G$1</c:f>
              <c:strCache>
                <c:ptCount val="6"/>
                <c:pt idx="0">
                  <c:v>April</c:v>
                </c:pt>
                <c:pt idx="1">
                  <c:v>Maj</c:v>
                </c:pt>
                <c:pt idx="2">
                  <c:v>Juni</c:v>
                </c:pt>
                <c:pt idx="3">
                  <c:v>Juli</c:v>
                </c:pt>
                <c:pt idx="4">
                  <c:v>Augusti</c:v>
                </c:pt>
                <c:pt idx="5">
                  <c:v>September</c:v>
                </c:pt>
              </c:strCache>
            </c:strRef>
          </c:cat>
          <c:val>
            <c:numRef>
              <c:f>Sheet1!$B$2:$G$2</c:f>
              <c:numCache>
                <c:ptCount val="6"/>
                <c:pt idx="0">
                  <c:v>91.000000</c:v>
                </c:pt>
                <c:pt idx="1">
                  <c:v>76.000000</c:v>
                </c:pt>
                <c:pt idx="2">
                  <c:v>28.000000</c:v>
                </c:pt>
                <c:pt idx="3">
                  <c:v>26.000000</c:v>
                </c:pt>
                <c:pt idx="4">
                  <c:v>21.000000</c:v>
                </c:pt>
                <c:pt idx="5">
                  <c:v>18.000000</c:v>
                </c:pt>
              </c:numCache>
            </c:numRef>
          </c:val>
        </c:ser>
        <c:firstSliceAng val="0"/>
        <c:holeSize val="73"/>
      </c:doughnutChart>
      <c:spPr>
        <a:noFill/>
        <a:ln w="12700" cap="flat">
          <a:noFill/>
          <a:miter lim="400000"/>
        </a:ln>
        <a:effectLst/>
      </c:spPr>
    </c:plotArea>
    <c:plotVisOnly val="1"/>
    <c:dispBlanksAs val="gap"/>
  </c:chart>
  <c:spPr>
    <a:noFill/>
    <a:ln>
      <a:noFill/>
    </a:ln>
    <a:effectLst/>
  </c:spPr>
  <c:externalData r:id="rId1">
    <c:autoUpdate val="0"/>
  </c:externalData>
</c:chartSpace>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678" name="Shape 678"/>
          <p:cNvSpPr/>
          <p:nvPr>
            <p:ph type="sldImg"/>
          </p:nvPr>
        </p:nvSpPr>
        <p:spPr>
          <a:xfrm>
            <a:off x="1143000" y="685800"/>
            <a:ext cx="4572000" cy="3429000"/>
          </a:xfrm>
          <a:prstGeom prst="rect">
            <a:avLst/>
          </a:prstGeom>
        </p:spPr>
        <p:txBody>
          <a:bodyPr/>
          <a:lstStyle/>
          <a:p>
            <a:pPr/>
          </a:p>
        </p:txBody>
      </p:sp>
      <p:sp>
        <p:nvSpPr>
          <p:cNvPr id="679" name="Shape 67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25.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_rels/notesSlide26.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Relationships>

</file>

<file path=ppt/notesSlides/_rels/notesSlide27.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Relationships>

</file>

<file path=ppt/notesSlides/_rels/notesSlide28.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Relationships>

</file>

<file path=ppt/notesSlides/_rels/notesSlide29.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30.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Relationships>

</file>

<file path=ppt/notesSlides/_rels/notesSlide31.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Relationships>

</file>

<file path=ppt/notesSlides/_rels/notesSlide32.xml.rels><?xml version="1.0" encoding="UTF-8"?>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Relationships>

</file>

<file path=ppt/notesSlides/_rels/notesSlide33.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Relationships>

</file>

<file path=ppt/notesSlides/_rels/notesSlide34.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Relationships>

</file>

<file path=ppt/notesSlides/_rels/notesSlide35.xml.rels><?xml version="1.0" encoding="UTF-8"?>
<Relationships xmlns="http://schemas.openxmlformats.org/package/2006/relationships"><Relationship Id="rId1" Type="http://schemas.openxmlformats.org/officeDocument/2006/relationships/slide" Target="../slides/slide35.xml"/><Relationship Id="rId2" Type="http://schemas.openxmlformats.org/officeDocument/2006/relationships/notesMaster" Target="../notesMasters/notesMaster1.xml"/></Relationships>

</file>

<file path=ppt/notesSlides/_rels/notesSlide36.xml.rels><?xml version="1.0" encoding="UTF-8"?>
<Relationships xmlns="http://schemas.openxmlformats.org/package/2006/relationships"><Relationship Id="rId1" Type="http://schemas.openxmlformats.org/officeDocument/2006/relationships/slide" Target="../slides/slide36.xml"/><Relationship Id="rId2" Type="http://schemas.openxmlformats.org/officeDocument/2006/relationships/notesMaster" Target="../notesMasters/notesMaster1.xml"/></Relationships>

</file>

<file path=ppt/notesSlides/_rels/notesSlide37.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Relationships>

</file>

<file path=ppt/notesSlides/_rels/notesSlide38.xml.rels><?xml version="1.0" encoding="UTF-8"?>
<Relationships xmlns="http://schemas.openxmlformats.org/package/2006/relationships"><Relationship Id="rId1" Type="http://schemas.openxmlformats.org/officeDocument/2006/relationships/slide" Target="../slides/slide38.xml"/><Relationship Id="rId2" Type="http://schemas.openxmlformats.org/officeDocument/2006/relationships/notesMaster" Target="../notesMasters/notesMaster1.xml"/></Relationships>

</file>

<file path=ppt/notesSlides/_rels/notesSlide39.xml.rels><?xml version="1.0" encoding="UTF-8"?>
<Relationships xmlns="http://schemas.openxmlformats.org/package/2006/relationships"><Relationship Id="rId1" Type="http://schemas.openxmlformats.org/officeDocument/2006/relationships/slide" Target="../slides/slide39.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84" name="Shape 684"/>
          <p:cNvSpPr/>
          <p:nvPr>
            <p:ph type="sldImg"/>
          </p:nvPr>
        </p:nvSpPr>
        <p:spPr>
          <a:prstGeom prst="rect">
            <a:avLst/>
          </a:prstGeom>
        </p:spPr>
        <p:txBody>
          <a:bodyPr/>
          <a:lstStyle/>
          <a:p>
            <a:pPr/>
          </a:p>
        </p:txBody>
      </p:sp>
      <p:sp>
        <p:nvSpPr>
          <p:cNvPr id="685" name="Shape 685"/>
          <p:cNvSpPr/>
          <p:nvPr>
            <p:ph type="body" sz="quarter" idx="1"/>
          </p:nvPr>
        </p:nvSpPr>
        <p:spPr>
          <a:prstGeom prst="rect">
            <a:avLst/>
          </a:prstGeom>
        </p:spPr>
        <p:txBody>
          <a:bodyPr/>
          <a:lstStyle/>
          <a:p>
            <a:pPr marL="439057" indent="-439057">
              <a:buSzPct val="123000"/>
              <a:buChar char="-"/>
            </a:pPr>
            <a:r>
              <a:t>Welcome everyone to this workshop</a:t>
            </a:r>
          </a:p>
          <a:p>
            <a:pPr marL="439057" indent="-439057">
              <a:buSzPct val="123000"/>
              <a:buChar char="-"/>
            </a:pPr>
            <a:r>
              <a:t>Introducing oneself</a:t>
            </a:r>
          </a:p>
          <a:p>
            <a:pPr marL="439057" indent="-439057">
              <a:buSzPct val="123000"/>
              <a:buChar char="-"/>
            </a:pPr>
            <a:r>
              <a:t>We have a great 3,5 hours together exploring futures and how they might impact the topic at focus.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43" name="Shape 743"/>
          <p:cNvSpPr/>
          <p:nvPr>
            <p:ph type="sldImg"/>
          </p:nvPr>
        </p:nvSpPr>
        <p:spPr>
          <a:prstGeom prst="rect">
            <a:avLst/>
          </a:prstGeom>
        </p:spPr>
        <p:txBody>
          <a:bodyPr/>
          <a:lstStyle/>
          <a:p>
            <a:pPr/>
          </a:p>
        </p:txBody>
      </p:sp>
      <p:sp>
        <p:nvSpPr>
          <p:cNvPr id="744" name="Shape 744"/>
          <p:cNvSpPr/>
          <p:nvPr>
            <p:ph type="body" sz="quarter" idx="1"/>
          </p:nvPr>
        </p:nvSpPr>
        <p:spPr>
          <a:prstGeom prst="rect">
            <a:avLst/>
          </a:prstGeom>
        </p:spPr>
        <p:txBody>
          <a:bodyPr/>
          <a:lstStyle/>
          <a:p>
            <a:pPr marL="439057" indent="-439057">
              <a:buSzPct val="123000"/>
              <a:buChar char="-"/>
            </a:pPr>
            <a:r>
              <a:t>Tuning in exercise to start think in a little longer-term futures</a:t>
            </a:r>
          </a:p>
          <a:p>
            <a:pPr marL="439057" indent="-439057">
              <a:buSzPct val="123000"/>
              <a:buChar char="-"/>
            </a:pPr>
            <a:r>
              <a:t>1-2 minutes of reflection and then a quick round of sharing. </a:t>
            </a:r>
          </a:p>
          <a:p>
            <a:pPr/>
          </a:p>
          <a:p>
            <a:pPr>
              <a:defRPr i="1"/>
            </a:pPr>
            <a:r>
              <a:t>Adjustments:</a:t>
            </a:r>
          </a:p>
          <a:p>
            <a:pPr>
              <a:defRPr i="1"/>
            </a:pPr>
            <a:r>
              <a:t> If the group does not know one another well, add brief introductions here. </a:t>
            </a:r>
          </a:p>
          <a:p>
            <a:pPr>
              <a:defRPr i="1"/>
            </a:pPr>
            <a:r>
              <a:t>If 6 participants or more: do the exercise in pairs (5 minutes) and let a few share reflections.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50" name="Shape 750"/>
          <p:cNvSpPr/>
          <p:nvPr>
            <p:ph type="sldImg"/>
          </p:nvPr>
        </p:nvSpPr>
        <p:spPr>
          <a:prstGeom prst="rect">
            <a:avLst/>
          </a:prstGeom>
        </p:spPr>
        <p:txBody>
          <a:bodyPr/>
          <a:lstStyle/>
          <a:p>
            <a:pPr/>
          </a:p>
        </p:txBody>
      </p:sp>
      <p:sp>
        <p:nvSpPr>
          <p:cNvPr id="751" name="Shape 751"/>
          <p:cNvSpPr/>
          <p:nvPr>
            <p:ph type="body" sz="quarter" idx="1"/>
          </p:nvPr>
        </p:nvSpPr>
        <p:spPr>
          <a:prstGeom prst="rect">
            <a:avLst/>
          </a:prstGeom>
        </p:spPr>
        <p:txBody>
          <a:bodyPr/>
          <a:lstStyle/>
          <a:p>
            <a:pPr marL="439057" indent="-439057">
              <a:buSzPct val="123000"/>
              <a:buChar char="-"/>
            </a:pPr>
            <a:r>
              <a:t>Here’s a program for our time together</a:t>
            </a:r>
          </a:p>
          <a:p>
            <a:pPr marL="439057" indent="-439057">
              <a:buSzPct val="123000"/>
              <a:buChar char="-"/>
            </a:pPr>
            <a:r>
              <a:t>We will move through three types of futures: </a:t>
            </a:r>
          </a:p>
          <a:p>
            <a:pPr lvl="1" marL="1048657" indent="-439057">
              <a:buSzPct val="123000"/>
              <a:buChar char="-"/>
            </a:pPr>
            <a:r>
              <a:t>Possible - by looking at trends and signals of change we observe today and how they might impact our focus;</a:t>
            </a:r>
          </a:p>
          <a:p>
            <a:pPr lvl="1" marL="1048657" indent="-439057">
              <a:buSzPct val="123000"/>
              <a:buChar char="-"/>
            </a:pPr>
            <a:r>
              <a:t>Desirable - by envisioning futures we want to see and be part of creating and how that impacts our focus;</a:t>
            </a:r>
          </a:p>
          <a:p>
            <a:pPr lvl="1" marL="1048657" indent="-439057">
              <a:buSzPct val="123000"/>
              <a:buChar char="-"/>
            </a:pPr>
            <a:r>
              <a:t>Alternative - by exploring a completely different future that can help us reflect on the things we cannot imagine nor anticipate and discuss how we might work with the unknown in our focus</a:t>
            </a:r>
          </a:p>
          <a:p>
            <a:pPr marL="439057" indent="-439057">
              <a:buSzPct val="123000"/>
              <a:buChar char="-"/>
            </a:pPr>
            <a:r>
              <a:t>From there, we’ll identify the most important insights and impacts and draft out a roadmap of actions that you can start to work on after this workshop </a:t>
            </a:r>
          </a:p>
          <a:p>
            <a:pPr marL="439057" indent="-439057">
              <a:buSzPct val="123000"/>
              <a:buChar char="-"/>
            </a:pPr>
            <a:r>
              <a:t>After which we close and reflect on key takeaways.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55" name="Shape 755"/>
          <p:cNvSpPr/>
          <p:nvPr>
            <p:ph type="sldImg"/>
          </p:nvPr>
        </p:nvSpPr>
        <p:spPr>
          <a:prstGeom prst="rect">
            <a:avLst/>
          </a:prstGeom>
        </p:spPr>
        <p:txBody>
          <a:bodyPr/>
          <a:lstStyle/>
          <a:p>
            <a:pPr/>
          </a:p>
        </p:txBody>
      </p:sp>
      <p:sp>
        <p:nvSpPr>
          <p:cNvPr id="756" name="Shape 756"/>
          <p:cNvSpPr/>
          <p:nvPr>
            <p:ph type="body" sz="quarter" idx="1"/>
          </p:nvPr>
        </p:nvSpPr>
        <p:spPr>
          <a:prstGeom prst="rect">
            <a:avLst/>
          </a:prstGeom>
        </p:spPr>
        <p:txBody>
          <a:bodyPr/>
          <a:lstStyle/>
          <a:p>
            <a:pPr marL="439057" indent="-439057">
              <a:buSzPct val="123000"/>
              <a:buChar char="-"/>
            </a:pPr>
            <a:r>
              <a:t>We will start off by revisiting the focus as outlined in the one-pager to make sure we are all on the same page;</a:t>
            </a:r>
          </a:p>
          <a:p>
            <a:pPr marL="439057" indent="-439057">
              <a:buSzPct val="123000"/>
              <a:buChar char="-"/>
            </a:pPr>
            <a:r>
              <a:t>We can choose to make edits or additions to the focus.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61" name="Shape 761"/>
          <p:cNvSpPr/>
          <p:nvPr>
            <p:ph type="sldImg"/>
          </p:nvPr>
        </p:nvSpPr>
        <p:spPr>
          <a:prstGeom prst="rect">
            <a:avLst/>
          </a:prstGeom>
        </p:spPr>
        <p:txBody>
          <a:bodyPr/>
          <a:lstStyle/>
          <a:p>
            <a:pPr/>
          </a:p>
        </p:txBody>
      </p:sp>
      <p:sp>
        <p:nvSpPr>
          <p:cNvPr id="762" name="Shape 762"/>
          <p:cNvSpPr/>
          <p:nvPr>
            <p:ph type="body" sz="quarter" idx="1"/>
          </p:nvPr>
        </p:nvSpPr>
        <p:spPr>
          <a:prstGeom prst="rect">
            <a:avLst/>
          </a:prstGeom>
        </p:spPr>
        <p:txBody>
          <a:bodyPr/>
          <a:lstStyle/>
          <a:p>
            <a:pPr marL="439057" indent="-439057">
              <a:buSzPct val="123000"/>
              <a:buChar char="-"/>
            </a:pPr>
            <a:r>
              <a:t>Distribute copies of the one-pager to all or present it on slides.</a:t>
            </a:r>
          </a:p>
          <a:p>
            <a:pPr marL="439057" indent="-439057">
              <a:buSzPct val="123000"/>
              <a:buChar char="-"/>
            </a:pPr>
            <a:r>
              <a:t>You or the team lead presents briefly the focus and why it has been chosen.</a:t>
            </a:r>
          </a:p>
          <a:p>
            <a:pPr marL="439057" indent="-439057">
              <a:buSzPct val="123000"/>
              <a:buChar char="-"/>
            </a:pPr>
            <a:r>
              <a:t>Participants can ask questions, add or make small edits to the focus.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66" name="Shape 766"/>
          <p:cNvSpPr/>
          <p:nvPr>
            <p:ph type="sldImg"/>
          </p:nvPr>
        </p:nvSpPr>
        <p:spPr>
          <a:prstGeom prst="rect">
            <a:avLst/>
          </a:prstGeom>
        </p:spPr>
        <p:txBody>
          <a:bodyPr/>
          <a:lstStyle/>
          <a:p>
            <a:pPr/>
          </a:p>
        </p:txBody>
      </p:sp>
      <p:sp>
        <p:nvSpPr>
          <p:cNvPr id="767" name="Shape 767"/>
          <p:cNvSpPr/>
          <p:nvPr>
            <p:ph type="body" sz="quarter" idx="1"/>
          </p:nvPr>
        </p:nvSpPr>
        <p:spPr>
          <a:prstGeom prst="rect">
            <a:avLst/>
          </a:prstGeom>
        </p:spPr>
        <p:txBody>
          <a:bodyPr/>
          <a:lstStyle/>
          <a:p>
            <a:pPr marL="439057" indent="-439057">
              <a:buSzPct val="123000"/>
              <a:buChar char="-"/>
            </a:pPr>
            <a:r>
              <a:t>Now it’s time to start exploring futures and their impact on the focus. </a:t>
            </a:r>
          </a:p>
          <a:p>
            <a:pPr marL="439057" indent="-439057">
              <a:buSzPct val="123000"/>
              <a:buChar char="-"/>
            </a:pPr>
            <a:r>
              <a:t>In this part, we’ll identify key trends and signals that open up for possible futures and explore how important uncertainties might impact the focus.</a:t>
            </a:r>
          </a:p>
          <a:p>
            <a:pPr marL="439057" indent="-439057">
              <a:buSzPct val="123000"/>
              <a:buChar char="-"/>
            </a:pPr>
            <a:r>
              <a:t>For this: we’ll be searching for signals and trends that you have observed and consider relevant for our focus.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73" name="Shape 773"/>
          <p:cNvSpPr/>
          <p:nvPr>
            <p:ph type="sldImg"/>
          </p:nvPr>
        </p:nvSpPr>
        <p:spPr>
          <a:prstGeom prst="rect">
            <a:avLst/>
          </a:prstGeom>
        </p:spPr>
        <p:txBody>
          <a:bodyPr/>
          <a:lstStyle/>
          <a:p>
            <a:pPr/>
          </a:p>
        </p:txBody>
      </p:sp>
      <p:sp>
        <p:nvSpPr>
          <p:cNvPr id="774" name="Shape 774"/>
          <p:cNvSpPr/>
          <p:nvPr>
            <p:ph type="body" sz="quarter" idx="1"/>
          </p:nvPr>
        </p:nvSpPr>
        <p:spPr>
          <a:prstGeom prst="rect">
            <a:avLst/>
          </a:prstGeom>
        </p:spPr>
        <p:txBody>
          <a:bodyPr/>
          <a:lstStyle/>
          <a:p>
            <a:pPr/>
            <a:r>
              <a:t>What’s a signal?</a:t>
            </a:r>
          </a:p>
          <a:p>
            <a:pPr marL="439057" indent="-439057">
              <a:buSzPct val="123000"/>
              <a:buChar char="-"/>
            </a:pPr>
            <a:r>
              <a:t>A signal is a potential sign of change. It could be a new behavior, a technology, a policy, a value, a ritual or other. </a:t>
            </a:r>
          </a:p>
          <a:p>
            <a:pPr marL="439057" indent="-439057">
              <a:buSzPct val="123000"/>
              <a:buChar char="-"/>
            </a:pPr>
            <a:r>
              <a:t>A signal is often something new and slightly odd, something that makes you go ’aha!’ or ’huh?’ when you first encounter it.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80" name="Shape 780"/>
          <p:cNvSpPr/>
          <p:nvPr>
            <p:ph type="sldImg"/>
          </p:nvPr>
        </p:nvSpPr>
        <p:spPr>
          <a:prstGeom prst="rect">
            <a:avLst/>
          </a:prstGeom>
        </p:spPr>
        <p:txBody>
          <a:bodyPr/>
          <a:lstStyle/>
          <a:p>
            <a:pPr/>
          </a:p>
        </p:txBody>
      </p:sp>
      <p:sp>
        <p:nvSpPr>
          <p:cNvPr id="781" name="Shape 781"/>
          <p:cNvSpPr/>
          <p:nvPr>
            <p:ph type="body" sz="quarter" idx="1"/>
          </p:nvPr>
        </p:nvSpPr>
        <p:spPr>
          <a:prstGeom prst="rect">
            <a:avLst/>
          </a:prstGeom>
        </p:spPr>
        <p:txBody>
          <a:bodyPr/>
          <a:lstStyle/>
          <a:p>
            <a:pPr/>
            <a:r>
              <a:t>What’s a trend?</a:t>
            </a:r>
          </a:p>
          <a:p>
            <a:pPr marL="439057" indent="-439057">
              <a:buSzPct val="123000"/>
              <a:buChar char="-"/>
            </a:pPr>
            <a:r>
              <a:t>A trend is a development we have often observed;</a:t>
            </a:r>
          </a:p>
          <a:p>
            <a:pPr marL="439057" indent="-439057">
              <a:buSzPct val="123000"/>
              <a:buChar char="-"/>
            </a:pPr>
            <a:r>
              <a:t>Trend has a direction, like an increase in something, something gaining in popularity, etc. </a:t>
            </a:r>
          </a:p>
          <a:p>
            <a:pPr marL="439057" indent="-439057">
              <a:buSzPct val="123000"/>
              <a:buChar char="-"/>
            </a:pPr>
            <a:r>
              <a:t>Trends come in different strengths (there are mega trends, like climate change, and smaller, more emerging, weaker trends, like more and more teens choosing to go analogue</a:t>
            </a:r>
          </a:p>
          <a:p>
            <a:pPr marL="439057" indent="-439057">
              <a:buSzPct val="123000"/>
              <a:buChar char="-"/>
            </a:pPr>
            <a:r>
              <a:t>These definitions are here to get us thinking rather than limit us - don’t be too bothered by whether something is a trend or a signal BUT try to think of both larger trends and smaller signs of developments that might impact the focus.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87" name="Shape 787"/>
          <p:cNvSpPr/>
          <p:nvPr>
            <p:ph type="sldImg"/>
          </p:nvPr>
        </p:nvSpPr>
        <p:spPr>
          <a:prstGeom prst="rect">
            <a:avLst/>
          </a:prstGeom>
        </p:spPr>
        <p:txBody>
          <a:bodyPr/>
          <a:lstStyle/>
          <a:p>
            <a:pPr/>
          </a:p>
        </p:txBody>
      </p:sp>
      <p:sp>
        <p:nvSpPr>
          <p:cNvPr id="788" name="Shape 788"/>
          <p:cNvSpPr/>
          <p:nvPr>
            <p:ph type="body" sz="quarter" idx="1"/>
          </p:nvPr>
        </p:nvSpPr>
        <p:spPr>
          <a:prstGeom prst="rect">
            <a:avLst/>
          </a:prstGeom>
        </p:spPr>
        <p:txBody>
          <a:bodyPr/>
          <a:lstStyle/>
          <a:p>
            <a:pPr marL="439057" indent="-439057">
              <a:buSzPct val="123000"/>
              <a:buChar char="-"/>
            </a:pPr>
            <a:r>
              <a:t>We’ll now split into groups and get post-its and markers ready.</a:t>
            </a:r>
          </a:p>
          <a:p>
            <a:pPr>
              <a:defRPr i="1"/>
            </a:pPr>
            <a:r>
              <a:t>(Adjustments - If 6 participants or more: Split the team into groups of 3-4 persons for this exercise. The groups will work on a separate poster and only select one impactful uncertainty to focus on per group. Make sure to save time for sharing between the groups at the end.)</a:t>
            </a:r>
          </a:p>
          <a:p>
            <a:pPr/>
            <a:r>
              <a:t>- Step 1 (8 minutes): Individually brainstorm trends and signals potentially impacting the focus. (One signal or trend per post-it)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94" name="Shape 794"/>
          <p:cNvSpPr/>
          <p:nvPr>
            <p:ph type="sldImg"/>
          </p:nvPr>
        </p:nvSpPr>
        <p:spPr>
          <a:prstGeom prst="rect">
            <a:avLst/>
          </a:prstGeom>
        </p:spPr>
        <p:txBody>
          <a:bodyPr/>
          <a:lstStyle/>
          <a:p>
            <a:pPr/>
          </a:p>
        </p:txBody>
      </p:sp>
      <p:sp>
        <p:nvSpPr>
          <p:cNvPr id="795" name="Shape 795"/>
          <p:cNvSpPr/>
          <p:nvPr>
            <p:ph type="body" sz="quarter" idx="1"/>
          </p:nvPr>
        </p:nvSpPr>
        <p:spPr>
          <a:prstGeom prst="rect">
            <a:avLst/>
          </a:prstGeom>
        </p:spPr>
        <p:txBody>
          <a:bodyPr/>
          <a:lstStyle/>
          <a:p>
            <a:pPr/>
            <a:r>
              <a:t>Step 2 (15 minutes):</a:t>
            </a:r>
          </a:p>
          <a:p>
            <a:pPr marL="439057" indent="-439057">
              <a:buSzPct val="123000"/>
              <a:buChar char="-"/>
            </a:pPr>
            <a:r>
              <a:t>In group, everyone shares what they’ve written.</a:t>
            </a:r>
          </a:p>
          <a:p>
            <a:pPr marL="439057" indent="-439057">
              <a:buSzPct val="123000"/>
              <a:buChar char="-"/>
            </a:pPr>
            <a:r>
              <a:t>You can add that this is not the place to start to debate if one believes that the signal or trend shared is relevant or not. One can of course ask the person presenting to clarify but this is not the place to debate yet)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01" name="Shape 801"/>
          <p:cNvSpPr/>
          <p:nvPr>
            <p:ph type="sldImg"/>
          </p:nvPr>
        </p:nvSpPr>
        <p:spPr>
          <a:prstGeom prst="rect">
            <a:avLst/>
          </a:prstGeom>
        </p:spPr>
        <p:txBody>
          <a:bodyPr/>
          <a:lstStyle/>
          <a:p>
            <a:pPr/>
          </a:p>
        </p:txBody>
      </p:sp>
      <p:sp>
        <p:nvSpPr>
          <p:cNvPr id="802" name="Shape 802"/>
          <p:cNvSpPr/>
          <p:nvPr>
            <p:ph type="body" sz="quarter" idx="1"/>
          </p:nvPr>
        </p:nvSpPr>
        <p:spPr>
          <a:prstGeom prst="rect">
            <a:avLst/>
          </a:prstGeom>
        </p:spPr>
        <p:txBody>
          <a:bodyPr/>
          <a:lstStyle/>
          <a:p>
            <a:pPr/>
            <a:r>
              <a:t>Step 3 (5 minutes): </a:t>
            </a:r>
          </a:p>
          <a:p>
            <a:pPr marL="439057" indent="-439057">
              <a:buSzPct val="123000"/>
              <a:buChar char="-"/>
            </a:pPr>
            <a:r>
              <a:t>Now it’s time to vote individually for the most impactful uncertainties, meaning things that you consider to most impact the focus AND have most uncertainty around how it will develop or impact the focus. </a:t>
            </a:r>
          </a:p>
          <a:p>
            <a:pPr marL="439057" indent="-439057">
              <a:buSzPct val="123000"/>
              <a:buChar char="-"/>
            </a:pPr>
            <a:r>
              <a:t>3 votes/person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92" name="Shape 692"/>
          <p:cNvSpPr/>
          <p:nvPr>
            <p:ph type="sldImg"/>
          </p:nvPr>
        </p:nvSpPr>
        <p:spPr>
          <a:prstGeom prst="rect">
            <a:avLst/>
          </a:prstGeom>
        </p:spPr>
        <p:txBody>
          <a:bodyPr/>
          <a:lstStyle/>
          <a:p>
            <a:pPr/>
          </a:p>
        </p:txBody>
      </p:sp>
      <p:sp>
        <p:nvSpPr>
          <p:cNvPr id="693" name="Shape 693"/>
          <p:cNvSpPr/>
          <p:nvPr>
            <p:ph type="body" sz="quarter" idx="1"/>
          </p:nvPr>
        </p:nvSpPr>
        <p:spPr>
          <a:prstGeom prst="rect">
            <a:avLst/>
          </a:prstGeom>
        </p:spPr>
        <p:txBody>
          <a:bodyPr/>
          <a:lstStyle/>
          <a:p>
            <a:pPr marL="439057" indent="-439057">
              <a:buSzPct val="123000"/>
              <a:buChar char="-"/>
            </a:pPr>
            <a:r>
              <a:t>The Bridging the Imagination-Action Gap is a four-step method for teams to uncover possible, desirable and unknown futures for a focus of their choice.</a:t>
            </a:r>
          </a:p>
          <a:p>
            <a:pPr marL="439057" indent="-439057">
              <a:buSzPct val="123000"/>
              <a:buChar char="-"/>
            </a:pPr>
            <a:r>
              <a:t>It’s developed by Media Evolution, a non-profit members organisation focused on building community and strengthen the ability of individuals and organisations in Southern Sweden to look beyond the next deadline, think and work longer term and work more intentionally with the future.</a:t>
            </a:r>
          </a:p>
          <a:p>
            <a:pPr marL="439057" indent="-439057">
              <a:buSzPct val="123000"/>
              <a:buChar char="-"/>
            </a:pPr>
            <a:r>
              <a:t>The process is designed to help you to reveal new perspectives and opportunities and to align on how to work with the future going forward. </a:t>
            </a:r>
          </a:p>
          <a:p>
            <a:pPr marL="439057" indent="-439057">
              <a:buSzPct val="123000"/>
              <a:buChar char="-"/>
            </a:pPr>
            <a:r>
              <a:t>You will hopefully leave with a shared language around the future and builds their competencies in foresight and futures thinking. </a:t>
            </a:r>
          </a:p>
          <a:p>
            <a:pPr marL="439057" indent="-439057">
              <a:buSzPct val="123000"/>
              <a:buChar char="-"/>
            </a:pPr>
            <a:r>
              <a:t>The workshop results in a roadmap of actions for you to take next thing tomorrow/Monday morning!</a:t>
            </a:r>
          </a:p>
          <a:p>
            <a:pPr marL="439057" indent="-439057">
              <a:buSzPct val="123000"/>
              <a:buChar char="-"/>
            </a:pPr>
            <a:r>
              <a:t>The method has been created with support from Sparbankstiftelsen Skåne.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08" name="Shape 808"/>
          <p:cNvSpPr/>
          <p:nvPr>
            <p:ph type="sldImg"/>
          </p:nvPr>
        </p:nvSpPr>
        <p:spPr>
          <a:prstGeom prst="rect">
            <a:avLst/>
          </a:prstGeom>
        </p:spPr>
        <p:txBody>
          <a:bodyPr/>
          <a:lstStyle/>
          <a:p>
            <a:pPr/>
          </a:p>
        </p:txBody>
      </p:sp>
      <p:sp>
        <p:nvSpPr>
          <p:cNvPr id="809" name="Shape 809"/>
          <p:cNvSpPr/>
          <p:nvPr>
            <p:ph type="body" sz="quarter" idx="1"/>
          </p:nvPr>
        </p:nvSpPr>
        <p:spPr>
          <a:prstGeom prst="rect">
            <a:avLst/>
          </a:prstGeom>
        </p:spPr>
        <p:txBody>
          <a:bodyPr/>
          <a:lstStyle/>
          <a:p>
            <a:pPr/>
            <a:r>
              <a:t>Step 4 (10 min): </a:t>
            </a:r>
          </a:p>
          <a:p>
            <a:pPr marL="439057" indent="-439057">
              <a:buSzPct val="123000"/>
              <a:buChar char="-"/>
            </a:pPr>
            <a:r>
              <a:t>Based on the votes, but in dialogue, in group, select TWO of the most important uncertainties.</a:t>
            </a:r>
          </a:p>
          <a:p>
            <a:pPr marL="439057" indent="-439057">
              <a:buSzPct val="123000"/>
              <a:buChar char="-"/>
            </a:pPr>
            <a:r>
              <a:t>Move those two uncertainties to the outer layer of the Possible Futures circle of the canvas.</a:t>
            </a:r>
          </a:p>
          <a:p>
            <a:pPr marL="439057" indent="-439057">
              <a:buSzPct val="123000"/>
              <a:buChar char="-"/>
            </a:pPr>
            <a:r>
              <a:t>The rest, especially the ones with the most votes, can be parked for the group to take back home and work on later. Move these two on the outer layer of Possible Futures in the main canvas.</a:t>
            </a:r>
          </a:p>
          <a:p>
            <a:pPr/>
          </a:p>
          <a:p>
            <a:pPr>
              <a:defRPr i="1"/>
            </a:pPr>
            <a:r>
              <a:t>Adjustment if 6 or more participant: let each group select only ONE impactful uncertainty and work with the separate poster.</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15" name="Shape 815"/>
          <p:cNvSpPr/>
          <p:nvPr>
            <p:ph type="sldImg"/>
          </p:nvPr>
        </p:nvSpPr>
        <p:spPr>
          <a:prstGeom prst="rect">
            <a:avLst/>
          </a:prstGeom>
        </p:spPr>
        <p:txBody>
          <a:bodyPr/>
          <a:lstStyle/>
          <a:p>
            <a:pPr/>
          </a:p>
        </p:txBody>
      </p:sp>
      <p:sp>
        <p:nvSpPr>
          <p:cNvPr id="816" name="Shape 816"/>
          <p:cNvSpPr/>
          <p:nvPr>
            <p:ph type="body" sz="quarter" idx="1"/>
          </p:nvPr>
        </p:nvSpPr>
        <p:spPr>
          <a:prstGeom prst="rect">
            <a:avLst/>
          </a:prstGeom>
        </p:spPr>
        <p:txBody>
          <a:bodyPr/>
          <a:lstStyle/>
          <a:p>
            <a:pPr/>
            <a:r>
              <a:t>Step 5 (15-20 min): </a:t>
            </a:r>
          </a:p>
          <a:p>
            <a:pPr marL="439057" indent="-439057">
              <a:buSzPct val="123000"/>
              <a:buChar char="-"/>
            </a:pPr>
            <a:r>
              <a:t>Group to discuss and jolt down: </a:t>
            </a:r>
            <a:r>
              <a:rPr i="1"/>
              <a:t>In what different ways might these uncertainties unravel</a:t>
            </a:r>
            <a:endParaRPr i="1"/>
          </a:p>
          <a:p>
            <a:pPr marL="439057" indent="-439057">
              <a:buSzPct val="123000"/>
              <a:buChar char="-"/>
            </a:pPr>
            <a:r>
              <a:t>The group is to discuss both of the impactful uncertainties and identify different ways that these uncertainties might unravel or develop going forward. </a:t>
            </a:r>
          </a:p>
          <a:p>
            <a:pPr marL="439057" indent="-439057">
              <a:buSzPct val="123000"/>
              <a:buChar char="-"/>
            </a:pPr>
            <a:r>
              <a:t>The group is to capture these developments in the outer layer of Possible Futures in the main canvas.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22" name="Shape 822"/>
          <p:cNvSpPr/>
          <p:nvPr>
            <p:ph type="sldImg"/>
          </p:nvPr>
        </p:nvSpPr>
        <p:spPr>
          <a:prstGeom prst="rect">
            <a:avLst/>
          </a:prstGeom>
        </p:spPr>
        <p:txBody>
          <a:bodyPr/>
          <a:lstStyle/>
          <a:p>
            <a:pPr/>
          </a:p>
        </p:txBody>
      </p:sp>
      <p:sp>
        <p:nvSpPr>
          <p:cNvPr id="823" name="Shape 823"/>
          <p:cNvSpPr/>
          <p:nvPr>
            <p:ph type="body" sz="quarter" idx="1"/>
          </p:nvPr>
        </p:nvSpPr>
        <p:spPr>
          <a:prstGeom prst="rect">
            <a:avLst/>
          </a:prstGeom>
        </p:spPr>
        <p:txBody>
          <a:bodyPr/>
          <a:lstStyle/>
          <a:p>
            <a:pPr/>
            <a:r>
              <a:t>Step 6 (15-20 min): </a:t>
            </a:r>
          </a:p>
          <a:p>
            <a:pPr marL="439057" indent="-439057">
              <a:buSzPct val="123000"/>
              <a:buChar char="-"/>
            </a:pPr>
            <a:r>
              <a:t>Moving to the inner layer, the Impact Area, of the Possible Futures in the canvas.</a:t>
            </a:r>
          </a:p>
          <a:p>
            <a:pPr marL="439057" indent="-439057">
              <a:buSzPct val="123000"/>
              <a:buChar char="-"/>
            </a:pPr>
            <a:r>
              <a:t>Discuss and capture: </a:t>
            </a:r>
            <a:r>
              <a:rPr i="1"/>
              <a:t>What impact might these developments have on your topic at focus?</a:t>
            </a:r>
            <a:endParaRPr i="1"/>
          </a:p>
          <a:p>
            <a:pPr/>
            <a:endParaRPr i="1"/>
          </a:p>
          <a:p>
            <a:pPr/>
            <a:r>
              <a:rPr i="1"/>
              <a:t>Adjustment if 6 or more participant: let each group pick the most important impacts and related developments, hang them on the main canvas and present them briefly to the whole team.</a:t>
            </a:r>
            <a:endParaRPr i="1"/>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27" name="Shape 827"/>
          <p:cNvSpPr/>
          <p:nvPr>
            <p:ph type="sldImg"/>
          </p:nvPr>
        </p:nvSpPr>
        <p:spPr>
          <a:prstGeom prst="rect">
            <a:avLst/>
          </a:prstGeom>
        </p:spPr>
        <p:txBody>
          <a:bodyPr/>
          <a:lstStyle/>
          <a:p>
            <a:pPr/>
          </a:p>
        </p:txBody>
      </p:sp>
      <p:sp>
        <p:nvSpPr>
          <p:cNvPr id="828" name="Shape 828"/>
          <p:cNvSpPr/>
          <p:nvPr>
            <p:ph type="body" sz="quarter" idx="1"/>
          </p:nvPr>
        </p:nvSpPr>
        <p:spPr>
          <a:prstGeom prst="rect">
            <a:avLst/>
          </a:prstGeom>
        </p:spPr>
        <p:txBody>
          <a:bodyPr/>
          <a:lstStyle/>
          <a:p>
            <a:pPr/>
            <a:r>
              <a:t>10-minute break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32" name="Shape 832"/>
          <p:cNvSpPr/>
          <p:nvPr>
            <p:ph type="sldImg"/>
          </p:nvPr>
        </p:nvSpPr>
        <p:spPr>
          <a:prstGeom prst="rect">
            <a:avLst/>
          </a:prstGeom>
        </p:spPr>
        <p:txBody>
          <a:bodyPr/>
          <a:lstStyle/>
          <a:p>
            <a:pPr/>
          </a:p>
        </p:txBody>
      </p:sp>
      <p:sp>
        <p:nvSpPr>
          <p:cNvPr id="833" name="Shape 833"/>
          <p:cNvSpPr/>
          <p:nvPr>
            <p:ph type="body" sz="quarter" idx="1"/>
          </p:nvPr>
        </p:nvSpPr>
        <p:spPr>
          <a:prstGeom prst="rect">
            <a:avLst/>
          </a:prstGeom>
        </p:spPr>
        <p:txBody>
          <a:bodyPr/>
          <a:lstStyle>
            <a:lvl1pPr marL="439057" indent="-439057">
              <a:buSzPct val="123000"/>
              <a:buChar char="-"/>
            </a:lvl1pPr>
          </a:lstStyle>
          <a:p>
            <a:pPr/>
            <a:r>
              <a:t>Welcome the team back to the room and mention that it’s time to change gear from the intense discussion and speculation of possible futures to envisioning the futures we wish to see and be part of creating.</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39" name="Shape 839"/>
          <p:cNvSpPr/>
          <p:nvPr>
            <p:ph type="sldImg"/>
          </p:nvPr>
        </p:nvSpPr>
        <p:spPr>
          <a:prstGeom prst="rect">
            <a:avLst/>
          </a:prstGeom>
        </p:spPr>
        <p:txBody>
          <a:bodyPr/>
          <a:lstStyle/>
          <a:p>
            <a:pPr/>
          </a:p>
        </p:txBody>
      </p:sp>
      <p:sp>
        <p:nvSpPr>
          <p:cNvPr id="840" name="Shape 840"/>
          <p:cNvSpPr/>
          <p:nvPr>
            <p:ph type="body" sz="quarter" idx="1"/>
          </p:nvPr>
        </p:nvSpPr>
        <p:spPr>
          <a:prstGeom prst="rect">
            <a:avLst/>
          </a:prstGeom>
        </p:spPr>
        <p:txBody>
          <a:bodyPr/>
          <a:lstStyle/>
          <a:p>
            <a:pPr/>
            <a:r>
              <a:t>Step 1: (5 min) Introduction presentation</a:t>
            </a:r>
          </a:p>
          <a:p>
            <a:pPr marL="439057" indent="-439057">
              <a:buSzPct val="123000"/>
              <a:buChar char="-"/>
            </a:pPr>
            <a:r>
              <a:t>It's important for us to practice both our ability to sense into possible changes under way, react and prepare for them but also to take a proactive stance vis-a-vis the future.</a:t>
            </a:r>
          </a:p>
          <a:p>
            <a:pPr marL="439057" indent="-439057">
              <a:buSzPct val="123000"/>
              <a:buChar char="-"/>
            </a:pPr>
            <a:r>
              <a:t>One might even ask: “what’s the point of foresight if we don’t use it to realise the futures we want?”</a:t>
            </a:r>
          </a:p>
          <a:p>
            <a:pPr marL="439057" indent="-439057">
              <a:buSzPct val="123000"/>
              <a:buChar char="-"/>
            </a:pPr>
            <a:r>
              <a:t>There’s a long history of futures thinking that emphasizes the importance of visions of desirable futures in creating change for the better.</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44" name="Shape 844"/>
          <p:cNvSpPr/>
          <p:nvPr>
            <p:ph type="sldImg"/>
          </p:nvPr>
        </p:nvSpPr>
        <p:spPr>
          <a:prstGeom prst="rect">
            <a:avLst/>
          </a:prstGeom>
        </p:spPr>
        <p:txBody>
          <a:bodyPr/>
          <a:lstStyle/>
          <a:p>
            <a:pPr/>
          </a:p>
        </p:txBody>
      </p:sp>
      <p:sp>
        <p:nvSpPr>
          <p:cNvPr id="845" name="Shape 845"/>
          <p:cNvSpPr/>
          <p:nvPr>
            <p:ph type="body" sz="quarter" idx="1"/>
          </p:nvPr>
        </p:nvSpPr>
        <p:spPr>
          <a:prstGeom prst="rect">
            <a:avLst/>
          </a:prstGeom>
        </p:spPr>
        <p:txBody>
          <a:bodyPr/>
          <a:lstStyle/>
          <a:p>
            <a:pPr/>
            <a:r>
              <a:t>Step 2: (8-10 min)</a:t>
            </a:r>
          </a:p>
          <a:p>
            <a:pPr marL="439057" indent="-439057">
              <a:buSzPct val="123000"/>
              <a:buChar char="-"/>
            </a:pPr>
            <a:r>
              <a:t>Invite the participants to a time travel that will both help them to work and reflect on time, as well as envision the future. </a:t>
            </a:r>
          </a:p>
          <a:p>
            <a:pPr marL="439057" indent="-439057">
              <a:buSzPct val="123000"/>
              <a:buChar char="-"/>
            </a:pPr>
            <a:r>
              <a:t>Ask them to sit comfortably.</a:t>
            </a:r>
          </a:p>
          <a:p>
            <a:pPr marL="439057" indent="-439057">
              <a:buSzPct val="123000"/>
              <a:buChar char="-"/>
            </a:pPr>
            <a:r>
              <a:t>Read out the Time travel while participants close their eyes and envision.</a:t>
            </a:r>
          </a:p>
          <a:p>
            <a:pPr marL="439057" indent="-439057">
              <a:buSzPct val="123000"/>
              <a:buChar char="-"/>
            </a:pPr>
            <a:r>
              <a:t> Make sure to do this in a calm way, don’t rush. If possible, try to travel with the participants, that is, envision the things you ask them to picture in their minds - this way, you’ll be able to get the right pace.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51" name="Shape 851"/>
          <p:cNvSpPr/>
          <p:nvPr>
            <p:ph type="sldImg"/>
          </p:nvPr>
        </p:nvSpPr>
        <p:spPr>
          <a:prstGeom prst="rect">
            <a:avLst/>
          </a:prstGeom>
        </p:spPr>
        <p:txBody>
          <a:bodyPr/>
          <a:lstStyle/>
          <a:p>
            <a:pPr/>
          </a:p>
        </p:txBody>
      </p:sp>
      <p:sp>
        <p:nvSpPr>
          <p:cNvPr id="852" name="Shape 852"/>
          <p:cNvSpPr/>
          <p:nvPr>
            <p:ph type="body" sz="quarter" idx="1"/>
          </p:nvPr>
        </p:nvSpPr>
        <p:spPr>
          <a:prstGeom prst="rect">
            <a:avLst/>
          </a:prstGeom>
        </p:spPr>
        <p:txBody>
          <a:bodyPr/>
          <a:lstStyle/>
          <a:p>
            <a:pPr marL="439057" indent="-439057">
              <a:buSzPct val="123000"/>
              <a:buChar char="-"/>
            </a:pPr>
            <a:r>
              <a:t>In silence, everyone draws and/or writes a vision they’ve had from before or something they saw during the travel. </a:t>
            </a:r>
          </a:p>
          <a:p>
            <a:pPr marL="439057" indent="-439057">
              <a:buSzPct val="123000"/>
              <a:buChar char="-"/>
            </a:pPr>
            <a:r>
              <a:t>Once done, tape up the postcards/pieces of paper on the outer level of the desirable futures canvas.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58" name="Shape 858"/>
          <p:cNvSpPr/>
          <p:nvPr>
            <p:ph type="sldImg"/>
          </p:nvPr>
        </p:nvSpPr>
        <p:spPr>
          <a:prstGeom prst="rect">
            <a:avLst/>
          </a:prstGeom>
        </p:spPr>
        <p:txBody>
          <a:bodyPr/>
          <a:lstStyle/>
          <a:p>
            <a:pPr/>
          </a:p>
        </p:txBody>
      </p:sp>
      <p:sp>
        <p:nvSpPr>
          <p:cNvPr id="859" name="Shape 859"/>
          <p:cNvSpPr/>
          <p:nvPr>
            <p:ph type="body" sz="quarter" idx="1"/>
          </p:nvPr>
        </p:nvSpPr>
        <p:spPr>
          <a:prstGeom prst="rect">
            <a:avLst/>
          </a:prstGeom>
        </p:spPr>
        <p:txBody>
          <a:bodyPr/>
          <a:lstStyle/>
          <a:p>
            <a:pPr marL="439057" indent="-439057">
              <a:buSzPct val="123000"/>
              <a:buChar char="-"/>
            </a:pPr>
            <a:r>
              <a:t>Step 4 (5 min): In silence, the participants look and read through each others’ visions and write down impacts on their focus in the impact area in the poster.</a:t>
            </a:r>
          </a:p>
          <a:p>
            <a:pPr marL="439057" indent="-439057">
              <a:buSzPct val="123000"/>
              <a:buChar char="-"/>
            </a:pPr>
            <a:r>
              <a:t>Make sure that the participants stay quiet and don’t yet discuss (time will come for that)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65" name="Shape 865"/>
          <p:cNvSpPr/>
          <p:nvPr>
            <p:ph type="sldImg"/>
          </p:nvPr>
        </p:nvSpPr>
        <p:spPr>
          <a:prstGeom prst="rect">
            <a:avLst/>
          </a:prstGeom>
        </p:spPr>
        <p:txBody>
          <a:bodyPr/>
          <a:lstStyle/>
          <a:p>
            <a:pPr/>
          </a:p>
        </p:txBody>
      </p:sp>
      <p:sp>
        <p:nvSpPr>
          <p:cNvPr id="866" name="Shape 866"/>
          <p:cNvSpPr/>
          <p:nvPr>
            <p:ph type="body" sz="quarter" idx="1"/>
          </p:nvPr>
        </p:nvSpPr>
        <p:spPr>
          <a:prstGeom prst="rect">
            <a:avLst/>
          </a:prstGeom>
        </p:spPr>
        <p:txBody>
          <a:bodyPr/>
          <a:lstStyle/>
          <a:p>
            <a:pPr/>
            <a:r>
              <a:t>Step 3 (10 min): </a:t>
            </a:r>
          </a:p>
          <a:p>
            <a:pPr marL="439057" indent="-439057">
              <a:buSzPct val="123000"/>
              <a:buChar char="-"/>
            </a:pPr>
            <a:r>
              <a:t>Discussion in plenum: what stands out? Participants to share reflections</a:t>
            </a:r>
          </a:p>
          <a:p>
            <a:pPr/>
          </a:p>
          <a:p>
            <a:pPr>
              <a:defRPr i="1"/>
            </a:pPr>
            <a:r>
              <a:t>Adjustment: If 6 or more participants: in step 3, the participants can discuss in pairs for 5 minutes and then few to share reflections in plenum.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99" name="Shape 699"/>
          <p:cNvSpPr/>
          <p:nvPr>
            <p:ph type="sldImg"/>
          </p:nvPr>
        </p:nvSpPr>
        <p:spPr>
          <a:prstGeom prst="rect">
            <a:avLst/>
          </a:prstGeom>
        </p:spPr>
        <p:txBody>
          <a:bodyPr/>
          <a:lstStyle/>
          <a:p>
            <a:pPr/>
          </a:p>
        </p:txBody>
      </p:sp>
      <p:sp>
        <p:nvSpPr>
          <p:cNvPr id="700" name="Shape 700"/>
          <p:cNvSpPr/>
          <p:nvPr>
            <p:ph type="body" sz="quarter" idx="1"/>
          </p:nvPr>
        </p:nvSpPr>
        <p:spPr>
          <a:prstGeom prst="rect">
            <a:avLst/>
          </a:prstGeom>
        </p:spPr>
        <p:txBody>
          <a:bodyPr/>
          <a:lstStyle>
            <a:lvl1pPr marL="439057" indent="-439057">
              <a:buSzPct val="123000"/>
              <a:buChar char="-"/>
            </a:lvl1pPr>
          </a:lstStyle>
          <a:p>
            <a:pPr/>
            <a:r>
              <a:t>The process builds on Media Evolution’s Collaborative Foresight approach and makes use of the wide range of future scenarios imagined by industry experts and practitioners in Media Evolution’s past Collaborative Foresight cycles on topics such as Futures of AI for Sustainability, Cultural and Creative Expression, Behaviour Design for  Well-being, Wise Cities, Digital Work, Sound and Song…</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70" name="Shape 870"/>
          <p:cNvSpPr/>
          <p:nvPr>
            <p:ph type="sldImg"/>
          </p:nvPr>
        </p:nvSpPr>
        <p:spPr>
          <a:prstGeom prst="rect">
            <a:avLst/>
          </a:prstGeom>
        </p:spPr>
        <p:txBody>
          <a:bodyPr/>
          <a:lstStyle/>
          <a:p>
            <a:pPr/>
          </a:p>
        </p:txBody>
      </p:sp>
      <p:sp>
        <p:nvSpPr>
          <p:cNvPr id="871" name="Shape 871"/>
          <p:cNvSpPr/>
          <p:nvPr>
            <p:ph type="body" sz="quarter" idx="1"/>
          </p:nvPr>
        </p:nvSpPr>
        <p:spPr>
          <a:prstGeom prst="rect">
            <a:avLst/>
          </a:prstGeom>
        </p:spPr>
        <p:txBody>
          <a:bodyPr/>
          <a:lstStyle>
            <a:lvl1pPr marL="439057" indent="-439057">
              <a:buSzPct val="123000"/>
              <a:buChar char="-"/>
            </a:lvl1pPr>
          </a:lstStyle>
          <a:p>
            <a:pPr/>
            <a:r>
              <a:t>Our final step into the futures takes us into the unknown futures to explore on the things we cannot anticipate, ask “what if?” and reflect on working with the unknown.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77" name="Shape 877"/>
          <p:cNvSpPr/>
          <p:nvPr>
            <p:ph type="sldImg"/>
          </p:nvPr>
        </p:nvSpPr>
        <p:spPr>
          <a:prstGeom prst="rect">
            <a:avLst/>
          </a:prstGeom>
        </p:spPr>
        <p:txBody>
          <a:bodyPr/>
          <a:lstStyle/>
          <a:p>
            <a:pPr/>
          </a:p>
        </p:txBody>
      </p:sp>
      <p:sp>
        <p:nvSpPr>
          <p:cNvPr id="878" name="Shape 878"/>
          <p:cNvSpPr/>
          <p:nvPr>
            <p:ph type="body" sz="quarter" idx="1"/>
          </p:nvPr>
        </p:nvSpPr>
        <p:spPr>
          <a:prstGeom prst="rect">
            <a:avLst/>
          </a:prstGeom>
        </p:spPr>
        <p:txBody>
          <a:bodyPr/>
          <a:lstStyle/>
          <a:p>
            <a:pPr/>
            <a:r>
              <a:t>Introduction (5 min) </a:t>
            </a:r>
          </a:p>
          <a:p>
            <a:pPr marL="439057" indent="-439057">
              <a:buSzPct val="123000"/>
              <a:buChar char="-"/>
            </a:pPr>
            <a:r>
              <a:t>It is important for us to work with the understanding that there will always be things we are not able to anticipate, and one way of doing this is to pay close attention to our assumptions about the future and exposing us to different views and imaginaries about the future. </a:t>
            </a:r>
          </a:p>
          <a:p>
            <a:pPr marL="439057" indent="-439057">
              <a:buSzPct val="123000"/>
              <a:buChar char="-"/>
            </a:pPr>
            <a:r>
              <a:t>The purpose of this exercise is to expose the team to a scenario that might feel ridiculous or impossible but might open up for new reflections, questions and perspectives regarding their focus and working with the unknown.</a:t>
            </a:r>
          </a:p>
          <a:p>
            <a:pPr marL="439057" indent="-439057">
              <a:buSzPct val="123000"/>
              <a:buChar char="-"/>
            </a:pPr>
            <a:r>
              <a:t>You’ll get to read a scenario created by the Media Evolution community in one of the Collaborative Foresight cycles.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82" name="Shape 882"/>
          <p:cNvSpPr/>
          <p:nvPr>
            <p:ph type="sldImg"/>
          </p:nvPr>
        </p:nvSpPr>
        <p:spPr>
          <a:prstGeom prst="rect">
            <a:avLst/>
          </a:prstGeom>
        </p:spPr>
        <p:txBody>
          <a:bodyPr/>
          <a:lstStyle/>
          <a:p>
            <a:pPr/>
          </a:p>
        </p:txBody>
      </p:sp>
      <p:sp>
        <p:nvSpPr>
          <p:cNvPr id="883" name="Shape 883"/>
          <p:cNvSpPr/>
          <p:nvPr>
            <p:ph type="body" sz="quarter" idx="1"/>
          </p:nvPr>
        </p:nvSpPr>
        <p:spPr>
          <a:prstGeom prst="rect">
            <a:avLst/>
          </a:prstGeom>
        </p:spPr>
        <p:txBody>
          <a:bodyPr/>
          <a:lstStyle/>
          <a:p>
            <a:pPr marL="439057" indent="-439057">
              <a:buSzPct val="123000"/>
              <a:buChar char="-"/>
            </a:pPr>
            <a:r>
              <a:t>Decide on pairs (someone you have not yet worked with)</a:t>
            </a:r>
          </a:p>
          <a:p>
            <a:pPr marL="439057" indent="-439057">
              <a:buSzPct val="123000"/>
              <a:buChar char="-"/>
            </a:pPr>
            <a:r>
              <a:t>Give instructions:</a:t>
            </a:r>
          </a:p>
          <a:p>
            <a:pPr marL="439057" indent="-439057">
              <a:buSzPct val="123000"/>
              <a:buChar char="-"/>
            </a:pPr>
            <a:r>
              <a:t>Step 1: (10 min) Individually, each participants reads through the selected scenario and reflects on the questions:</a:t>
            </a:r>
          </a:p>
          <a:p>
            <a:pPr marL="439057" indent="-439057">
              <a:buSzPct val="123000"/>
              <a:buChar char="-"/>
            </a:pPr>
            <a:r>
              <a:t>Step 2: (10 min) In pairs, the participants discuss the questions and the scenario and capture reflections on a couple of post-its.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90" name="Shape 890"/>
          <p:cNvSpPr/>
          <p:nvPr>
            <p:ph type="sldImg"/>
          </p:nvPr>
        </p:nvSpPr>
        <p:spPr>
          <a:prstGeom prst="rect">
            <a:avLst/>
          </a:prstGeom>
        </p:spPr>
        <p:txBody>
          <a:bodyPr/>
          <a:lstStyle/>
          <a:p>
            <a:pPr/>
          </a:p>
        </p:txBody>
      </p:sp>
      <p:sp>
        <p:nvSpPr>
          <p:cNvPr id="891" name="Shape 891"/>
          <p:cNvSpPr/>
          <p:nvPr>
            <p:ph type="body" sz="quarter" idx="1"/>
          </p:nvPr>
        </p:nvSpPr>
        <p:spPr>
          <a:prstGeom prst="rect">
            <a:avLst/>
          </a:prstGeom>
        </p:spPr>
        <p:txBody>
          <a:bodyPr/>
          <a:lstStyle/>
          <a:p>
            <a:pPr/>
            <a:r>
              <a:t>Step 3 (5 min): sharing in plenum: sharing key reflections and attaching them to the ‘impact area’ of the Unknown Futures part of the poster.</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98" name="Shape 898"/>
          <p:cNvSpPr/>
          <p:nvPr>
            <p:ph type="sldImg"/>
          </p:nvPr>
        </p:nvSpPr>
        <p:spPr>
          <a:prstGeom prst="rect">
            <a:avLst/>
          </a:prstGeom>
        </p:spPr>
        <p:txBody>
          <a:bodyPr/>
          <a:lstStyle/>
          <a:p>
            <a:pPr/>
          </a:p>
        </p:txBody>
      </p:sp>
      <p:sp>
        <p:nvSpPr>
          <p:cNvPr id="899" name="Shape 899"/>
          <p:cNvSpPr/>
          <p:nvPr>
            <p:ph type="body" sz="quarter" idx="1"/>
          </p:nvPr>
        </p:nvSpPr>
        <p:spPr>
          <a:prstGeom prst="rect">
            <a:avLst/>
          </a:prstGeom>
        </p:spPr>
        <p:txBody>
          <a:bodyPr/>
          <a:lstStyle/>
          <a:p>
            <a:pPr marL="439057" indent="-439057">
              <a:buSzPct val="123000"/>
              <a:buChar char="-"/>
            </a:pPr>
            <a:r>
              <a:t>Step 1 (10 min): Time to choose:</a:t>
            </a:r>
          </a:p>
          <a:p>
            <a:pPr lvl="1" marL="1048657" indent="-439057">
              <a:buSzPct val="123000"/>
              <a:buChar char="-"/>
            </a:pPr>
            <a:r>
              <a:t>(3 min) Each participants circles three things in the red impact area circle that they feel are the most important, novel insights or impacts to address going forward </a:t>
            </a:r>
          </a:p>
          <a:p>
            <a:pPr lvl="1" marL="1048657" indent="-439057">
              <a:buSzPct val="123000"/>
              <a:buChar char="-"/>
            </a:pPr>
            <a:r>
              <a:t>(7 min): Based on the votes, decide in team which three things the team wants to take action on going forward. Emphasise unexpected or most surprising insights that provoke exploring novel relationships, processes or tools. If the team struggles to pick three, you can advise them to park 1-2 insights/impacts in the general part of the roadmap to be addressed and remembered later.</a:t>
            </a:r>
          </a:p>
          <a:p>
            <a:pPr lvl="1" marL="1048657" indent="-439057">
              <a:buSzPct val="123000"/>
              <a:buChar char="-"/>
            </a:pPr>
            <a:r>
              <a:t>Once selected, you can help the team to move the selected insights/impacts onto the roadmap part of the Canvas.</a:t>
            </a:r>
          </a:p>
          <a:p>
            <a:pPr>
              <a:defRPr i="1"/>
            </a:pPr>
            <a:r>
              <a:t>Suggestion for 6 or more participants or if the group does not work together on a daily basis: you can skip the part in which the team agrees on most important ones and have the participants work on individual roadmaps on the three insights/impacts they have chosen. Use the extra time to let everyone share at least one action to help inspire  or ask help from others and hold the one sharing accountable.</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03" name="Shape 903"/>
          <p:cNvSpPr/>
          <p:nvPr>
            <p:ph type="sldImg"/>
          </p:nvPr>
        </p:nvSpPr>
        <p:spPr>
          <a:prstGeom prst="rect">
            <a:avLst/>
          </a:prstGeom>
        </p:spPr>
        <p:txBody>
          <a:bodyPr/>
          <a:lstStyle/>
          <a:p>
            <a:pPr/>
          </a:p>
        </p:txBody>
      </p:sp>
      <p:sp>
        <p:nvSpPr>
          <p:cNvPr id="904" name="Shape 904"/>
          <p:cNvSpPr/>
          <p:nvPr>
            <p:ph type="body" sz="quarter" idx="1"/>
          </p:nvPr>
        </p:nvSpPr>
        <p:spPr>
          <a:prstGeom prst="rect">
            <a:avLst/>
          </a:prstGeom>
        </p:spPr>
        <p:txBody>
          <a:bodyPr/>
          <a:lstStyle/>
          <a:p>
            <a:pPr/>
          </a:p>
          <a:p>
            <a:pPr/>
            <a:r>
              <a:t>- it’s now time to bridge imagination and action. </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11" name="Shape 911"/>
          <p:cNvSpPr/>
          <p:nvPr>
            <p:ph type="sldImg"/>
          </p:nvPr>
        </p:nvSpPr>
        <p:spPr>
          <a:prstGeom prst="rect">
            <a:avLst/>
          </a:prstGeom>
        </p:spPr>
        <p:txBody>
          <a:bodyPr/>
          <a:lstStyle/>
          <a:p>
            <a:pPr/>
          </a:p>
        </p:txBody>
      </p:sp>
      <p:sp>
        <p:nvSpPr>
          <p:cNvPr id="912" name="Shape 912"/>
          <p:cNvSpPr/>
          <p:nvPr>
            <p:ph type="body" sz="quarter" idx="1"/>
          </p:nvPr>
        </p:nvSpPr>
        <p:spPr>
          <a:prstGeom prst="rect">
            <a:avLst/>
          </a:prstGeom>
        </p:spPr>
        <p:txBody>
          <a:bodyPr/>
          <a:lstStyle/>
          <a:p>
            <a:pPr marL="439057" indent="-439057">
              <a:buSzPct val="123000"/>
              <a:buChar char="-"/>
            </a:pPr>
            <a:r>
              <a:t>The team defines actions they wish to take on each of the three insights identified and selected. </a:t>
            </a:r>
          </a:p>
          <a:p>
            <a:pPr marL="439057" indent="-439057">
              <a:buSzPct val="123000"/>
              <a:buChar char="-"/>
            </a:pPr>
            <a:r>
              <a:t>They write the actions on the roadmap part of the canvas.</a:t>
            </a:r>
          </a:p>
          <a:p>
            <a:pPr marL="439057" indent="-439057">
              <a:buSzPct val="123000"/>
              <a:buChar char="-"/>
            </a:pPr>
            <a:r>
              <a:t>At this point, it’s good to point out that the team knows best what type of actions they tend to take and what gets done and how. But you can support them with the following cues:</a:t>
            </a:r>
          </a:p>
          <a:p>
            <a:pPr lvl="1" marL="1048657" indent="-439057">
              <a:buSzPct val="123000"/>
              <a:buChar char="-"/>
            </a:pPr>
            <a:r>
              <a:t>How could they learn more about this?</a:t>
            </a:r>
          </a:p>
          <a:p>
            <a:pPr lvl="1" marL="1048657" indent="-439057">
              <a:buSzPct val="123000"/>
              <a:buChar char="-"/>
            </a:pPr>
            <a:r>
              <a:t>Who should they talk to? Who could be a potential collaborator?</a:t>
            </a:r>
          </a:p>
          <a:p>
            <a:pPr lvl="1" marL="1048657" indent="-439057">
              <a:buSzPct val="123000"/>
              <a:buChar char="-"/>
            </a:pPr>
            <a:r>
              <a:t>Who from the team should be the owner of this action point (who makes sure to hold the team accountable that it gets done)?</a:t>
            </a:r>
          </a:p>
          <a:p>
            <a:pPr marL="439057" indent="-439057">
              <a:buSzPct val="123000"/>
              <a:buChar char="-"/>
            </a:pPr>
            <a:r>
              <a:t>Congratulate the team for work well-done and ask them how they will make sure that they’ll hold each other accountable for taking the planned action.</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16" name="Shape 916"/>
          <p:cNvSpPr/>
          <p:nvPr>
            <p:ph type="sldImg"/>
          </p:nvPr>
        </p:nvSpPr>
        <p:spPr>
          <a:prstGeom prst="rect">
            <a:avLst/>
          </a:prstGeom>
        </p:spPr>
        <p:txBody>
          <a:bodyPr/>
          <a:lstStyle/>
          <a:p>
            <a:pPr/>
          </a:p>
        </p:txBody>
      </p:sp>
      <p:sp>
        <p:nvSpPr>
          <p:cNvPr id="917" name="Shape 917"/>
          <p:cNvSpPr/>
          <p:nvPr>
            <p:ph type="body" sz="quarter" idx="1"/>
          </p:nvPr>
        </p:nvSpPr>
        <p:spPr>
          <a:prstGeom prst="rect">
            <a:avLst/>
          </a:prstGeom>
        </p:spPr>
        <p:txBody>
          <a:bodyPr/>
          <a:lstStyle/>
          <a:p>
            <a:pPr marL="439057" indent="-439057">
              <a:buSzPct val="123000"/>
              <a:buChar char="-"/>
            </a:pPr>
            <a:r>
              <a:t>Time to close the workshop</a:t>
            </a:r>
          </a:p>
          <a:p>
            <a:pPr marL="439057" indent="-439057">
              <a:buSzPct val="123000"/>
              <a:buChar char="-"/>
            </a:pPr>
            <a:r>
              <a:t>Do a brief recap of where you have been today: exploring possible, desirable and unknown futures, insights and impacts identified and a roadmap of concrete actions to bring home.</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24" name="Shape 924"/>
          <p:cNvSpPr/>
          <p:nvPr>
            <p:ph type="sldImg"/>
          </p:nvPr>
        </p:nvSpPr>
        <p:spPr>
          <a:prstGeom prst="rect">
            <a:avLst/>
          </a:prstGeom>
        </p:spPr>
        <p:txBody>
          <a:bodyPr/>
          <a:lstStyle/>
          <a:p>
            <a:pPr/>
          </a:p>
        </p:txBody>
      </p:sp>
      <p:sp>
        <p:nvSpPr>
          <p:cNvPr id="925" name="Shape 925"/>
          <p:cNvSpPr/>
          <p:nvPr>
            <p:ph type="body" sz="quarter" idx="1"/>
          </p:nvPr>
        </p:nvSpPr>
        <p:spPr>
          <a:prstGeom prst="rect">
            <a:avLst/>
          </a:prstGeom>
        </p:spPr>
        <p:txBody>
          <a:bodyPr/>
          <a:lstStyle/>
          <a:p>
            <a:pPr/>
            <a:r>
              <a:t>What’s next: time to act, and possibly apply the methods in the team’s work as they come in contact with new signals and trends or gain other insights. You can ask the team to bring the Canvas with them or take pictures of it.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29" name="Shape 929"/>
          <p:cNvSpPr/>
          <p:nvPr>
            <p:ph type="sldImg"/>
          </p:nvPr>
        </p:nvSpPr>
        <p:spPr>
          <a:prstGeom prst="rect">
            <a:avLst/>
          </a:prstGeom>
        </p:spPr>
        <p:txBody>
          <a:bodyPr/>
          <a:lstStyle/>
          <a:p>
            <a:pPr/>
          </a:p>
        </p:txBody>
      </p:sp>
      <p:sp>
        <p:nvSpPr>
          <p:cNvPr id="930" name="Shape 930"/>
          <p:cNvSpPr/>
          <p:nvPr>
            <p:ph type="body" sz="quarter" idx="1"/>
          </p:nvPr>
        </p:nvSpPr>
        <p:spPr>
          <a:prstGeom prst="rect">
            <a:avLst/>
          </a:prstGeom>
        </p:spPr>
        <p:txBody>
          <a:bodyPr/>
          <a:lstStyle/>
          <a:p>
            <a:pPr/>
            <a:r>
              <a:t>Final round: </a:t>
            </a:r>
          </a:p>
          <a:p>
            <a:pPr/>
            <a:r>
              <a:t>- What do you bring with you from this workshop? Sharing one thing each.</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06" name="Shape 706"/>
          <p:cNvSpPr/>
          <p:nvPr>
            <p:ph type="sldImg"/>
          </p:nvPr>
        </p:nvSpPr>
        <p:spPr>
          <a:prstGeom prst="rect">
            <a:avLst/>
          </a:prstGeom>
        </p:spPr>
        <p:txBody>
          <a:bodyPr/>
          <a:lstStyle/>
          <a:p>
            <a:pPr/>
          </a:p>
        </p:txBody>
      </p:sp>
      <p:sp>
        <p:nvSpPr>
          <p:cNvPr id="707" name="Shape 707"/>
          <p:cNvSpPr/>
          <p:nvPr>
            <p:ph type="body" sz="quarter" idx="1"/>
          </p:nvPr>
        </p:nvSpPr>
        <p:spPr>
          <a:prstGeom prst="rect">
            <a:avLst/>
          </a:prstGeom>
        </p:spPr>
        <p:txBody>
          <a:bodyPr/>
          <a:lstStyle>
            <a:lvl1pPr marL="439057" indent="-439057">
              <a:buSzPct val="123000"/>
              <a:buChar char="-"/>
            </a:lvl1pPr>
          </a:lstStyle>
          <a:p>
            <a:pPr/>
            <a:r>
              <a:t>Media Evolution’s Collaborative Foresight builds on three main principles that lays the ground for our work here today.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12" name="Shape 712"/>
          <p:cNvSpPr/>
          <p:nvPr>
            <p:ph type="sldImg"/>
          </p:nvPr>
        </p:nvSpPr>
        <p:spPr>
          <a:prstGeom prst="rect">
            <a:avLst/>
          </a:prstGeom>
        </p:spPr>
        <p:txBody>
          <a:bodyPr/>
          <a:lstStyle/>
          <a:p>
            <a:pPr/>
          </a:p>
        </p:txBody>
      </p:sp>
      <p:sp>
        <p:nvSpPr>
          <p:cNvPr id="713" name="Shape 713"/>
          <p:cNvSpPr/>
          <p:nvPr>
            <p:ph type="body" sz="quarter" idx="1"/>
          </p:nvPr>
        </p:nvSpPr>
        <p:spPr>
          <a:prstGeom prst="rect">
            <a:avLst/>
          </a:prstGeom>
        </p:spPr>
        <p:txBody>
          <a:bodyPr/>
          <a:lstStyle>
            <a:lvl1pPr marL="439057" indent="-439057">
              <a:buSzPct val="123000"/>
              <a:buChar char="-"/>
            </a:lvl1pPr>
          </a:lstStyle>
          <a:p>
            <a:pPr/>
            <a:r>
              <a:t>Futures are plural - we are not trying to stipulate that one most probable future, but acknowledge the complexity in the world and how our attempts to predict the future often fail. Instead, we work with multiple possible futures and find ways to be prepared for and work with various different ways the future might unravel, including those that we cannot even anticipate with today’s knowledge.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18" name="Shape 718"/>
          <p:cNvSpPr/>
          <p:nvPr>
            <p:ph type="sldImg"/>
          </p:nvPr>
        </p:nvSpPr>
        <p:spPr>
          <a:prstGeom prst="rect">
            <a:avLst/>
          </a:prstGeom>
        </p:spPr>
        <p:txBody>
          <a:bodyPr/>
          <a:lstStyle/>
          <a:p>
            <a:pPr/>
          </a:p>
        </p:txBody>
      </p:sp>
      <p:sp>
        <p:nvSpPr>
          <p:cNvPr id="719" name="Shape 719"/>
          <p:cNvSpPr/>
          <p:nvPr>
            <p:ph type="body" sz="quarter" idx="1"/>
          </p:nvPr>
        </p:nvSpPr>
        <p:spPr>
          <a:prstGeom prst="rect">
            <a:avLst/>
          </a:prstGeom>
        </p:spPr>
        <p:txBody>
          <a:bodyPr/>
          <a:lstStyle/>
          <a:p>
            <a:pPr marL="439057" indent="-439057">
              <a:buSzPct val="123000"/>
              <a:buChar char="-"/>
            </a:pPr>
            <a:r>
              <a:t>Our assumptions about the future shape our actions in the present. </a:t>
            </a:r>
          </a:p>
          <a:p>
            <a:pPr marL="439057" indent="-439057">
              <a:buSzPct val="123000"/>
              <a:buChar char="-"/>
            </a:pPr>
            <a:r>
              <a:t>We work with our imaginations and examine our assumptions about the future critically to broaden the range of possibility and be better prepared for what might come.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24" name="Shape 724"/>
          <p:cNvSpPr/>
          <p:nvPr>
            <p:ph type="sldImg"/>
          </p:nvPr>
        </p:nvSpPr>
        <p:spPr>
          <a:prstGeom prst="rect">
            <a:avLst/>
          </a:prstGeom>
        </p:spPr>
        <p:txBody>
          <a:bodyPr/>
          <a:lstStyle/>
          <a:p>
            <a:pPr/>
          </a:p>
        </p:txBody>
      </p:sp>
      <p:sp>
        <p:nvSpPr>
          <p:cNvPr id="725" name="Shape 725"/>
          <p:cNvSpPr/>
          <p:nvPr>
            <p:ph type="body" sz="quarter" idx="1"/>
          </p:nvPr>
        </p:nvSpPr>
        <p:spPr>
          <a:prstGeom prst="rect">
            <a:avLst/>
          </a:prstGeom>
        </p:spPr>
        <p:txBody>
          <a:bodyPr/>
          <a:lstStyle>
            <a:lvl1pPr marL="439057" indent="-439057">
              <a:buSzPct val="123000"/>
              <a:buChar char="-"/>
            </a:lvl1pPr>
          </a:lstStyle>
          <a:p>
            <a:pPr/>
            <a:r>
              <a:t>And finally, futures are created - although no one is all powerful, we all shape what’s to come through our actions in the present. We take this responsibility seriously and find ways to work towards more preferable futures.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31" name="Shape 731"/>
          <p:cNvSpPr/>
          <p:nvPr>
            <p:ph type="sldImg"/>
          </p:nvPr>
        </p:nvSpPr>
        <p:spPr>
          <a:prstGeom prst="rect">
            <a:avLst/>
          </a:prstGeom>
        </p:spPr>
        <p:txBody>
          <a:bodyPr/>
          <a:lstStyle/>
          <a:p>
            <a:pPr/>
          </a:p>
        </p:txBody>
      </p:sp>
      <p:sp>
        <p:nvSpPr>
          <p:cNvPr id="732" name="Shape 732"/>
          <p:cNvSpPr/>
          <p:nvPr>
            <p:ph type="body" sz="quarter" idx="1"/>
          </p:nvPr>
        </p:nvSpPr>
        <p:spPr>
          <a:prstGeom prst="rect">
            <a:avLst/>
          </a:prstGeom>
        </p:spPr>
        <p:txBody>
          <a:bodyPr/>
          <a:lstStyle>
            <a:lvl1pPr marL="439057" indent="-439057">
              <a:buSzPct val="123000"/>
              <a:buChar char="-"/>
            </a:lvl1pPr>
          </a:lstStyle>
          <a:p>
            <a:pPr/>
            <a:r>
              <a:t>We will be applying these principle in practice when exploring multiple futures, practicing envisioning of desirable futures and exploring unknown futures, and finally, moving from our insights into actions we can start taking tomorrow.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36" name="Shape 736"/>
          <p:cNvSpPr/>
          <p:nvPr>
            <p:ph type="sldImg"/>
          </p:nvPr>
        </p:nvSpPr>
        <p:spPr>
          <a:prstGeom prst="rect">
            <a:avLst/>
          </a:prstGeom>
        </p:spPr>
        <p:txBody>
          <a:bodyPr/>
          <a:lstStyle/>
          <a:p>
            <a:pPr/>
          </a:p>
        </p:txBody>
      </p:sp>
      <p:sp>
        <p:nvSpPr>
          <p:cNvPr id="737" name="Shape 737"/>
          <p:cNvSpPr/>
          <p:nvPr>
            <p:ph type="body" sz="quarter" idx="1"/>
          </p:nvPr>
        </p:nvSpPr>
        <p:spPr>
          <a:prstGeom prst="rect">
            <a:avLst/>
          </a:prstGeom>
        </p:spPr>
        <p:txBody>
          <a:bodyPr/>
          <a:lstStyle/>
          <a:p>
            <a:pPr/>
            <a:r>
              <a:t>- In this process, we’ll be guided by and will fill in the Imagination-Action Gap Canvas.</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chart" Target="../charts/chart1.xml"/><Relationship Id="rId3" Type="http://schemas.openxmlformats.org/officeDocument/2006/relationships/image" Target="../media/image1.png"/></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chart" Target="../charts/chart2.xml"/><Relationship Id="rId3" Type="http://schemas.openxmlformats.org/officeDocument/2006/relationships/image" Target="../media/image1.png"/></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chart" Target="../charts/chart3.xml"/><Relationship Id="rId3" Type="http://schemas.openxmlformats.org/officeDocument/2006/relationships/image" Target="../media/image1.pn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chart" Target="../charts/chart4.xml"/><Relationship Id="rId3" Type="http://schemas.openxmlformats.org/officeDocument/2006/relationships/image" Target="../media/image1.png"/></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chart" Target="../charts/chart5.xml"/><Relationship Id="rId3" Type="http://schemas.openxmlformats.org/officeDocument/2006/relationships/image" Target="../media/image1.png"/></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chart" Target="../charts/chart6.xml"/><Relationship Id="rId3" Type="http://schemas.openxmlformats.org/officeDocument/2006/relationships/image" Target="../media/image1.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mailto:info@mediaevolution.se" TargetMode="External"/><Relationship Id="rId3" Type="http://schemas.openxmlformats.org/officeDocument/2006/relationships/image" Target="../media/image1.gif"/><Relationship Id="rId4" Type="http://schemas.openxmlformats.org/officeDocument/2006/relationships/image" Target="../media/image3.png"/></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gif"/></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Start page (large font)">
    <p:spTree>
      <p:nvGrpSpPr>
        <p:cNvPr id="1" name=""/>
        <p:cNvGrpSpPr/>
        <p:nvPr/>
      </p:nvGrpSpPr>
      <p:grpSpPr>
        <a:xfrm>
          <a:off x="0" y="0"/>
          <a:ext cx="0" cy="0"/>
          <a:chOff x="0" y="0"/>
          <a:chExt cx="0" cy="0"/>
        </a:xfrm>
      </p:grpSpPr>
      <p:sp>
        <p:nvSpPr>
          <p:cNvPr id="11"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12" name="Presentation title…"/>
          <p:cNvSpPr txBox="1"/>
          <p:nvPr>
            <p:ph type="body" sz="quarter" idx="21" hasCustomPrompt="1"/>
          </p:nvPr>
        </p:nvSpPr>
        <p:spPr>
          <a:xfrm>
            <a:off x="895176" y="569875"/>
            <a:ext cx="3328375" cy="889541"/>
          </a:xfrm>
          <a:prstGeom prst="rect">
            <a:avLst/>
          </a:prstGeom>
        </p:spPr>
        <p:txBody>
          <a:bodyPr anchor="t"/>
          <a:lstStyle/>
          <a:p>
            <a:pPr marL="0" indent="0">
              <a:lnSpc>
                <a:spcPct val="140000"/>
              </a:lnSpc>
              <a:spcBef>
                <a:spcPts val="0"/>
              </a:spcBef>
              <a:buSzTx/>
              <a:buNone/>
              <a:defRPr sz="1200">
                <a:latin typeface="Haffer XH Regular"/>
                <a:ea typeface="Haffer XH Regular"/>
                <a:cs typeface="Haffer XH Regular"/>
                <a:sym typeface="Haffer XH Regular"/>
              </a:defRPr>
            </a:pPr>
            <a:r>
              <a:t>Title and date</a:t>
            </a:r>
          </a:p>
          <a:p>
            <a:pPr marL="0" indent="0">
              <a:lnSpc>
                <a:spcPct val="140000"/>
              </a:lnSpc>
              <a:spcBef>
                <a:spcPts val="0"/>
              </a:spcBef>
              <a:buSzTx/>
              <a:buNone/>
              <a:defRPr sz="1200">
                <a:latin typeface="Haffer XH Regular"/>
                <a:ea typeface="Haffer XH Regular"/>
                <a:cs typeface="Haffer XH Regular"/>
                <a:sym typeface="Haffer XH Regular"/>
              </a:defRPr>
            </a:pPr>
            <a:r>
              <a:t/>
            </a:r>
          </a:p>
        </p:txBody>
      </p:sp>
      <p:sp>
        <p:nvSpPr>
          <p:cNvPr id="13" name="Additional info"/>
          <p:cNvSpPr txBox="1"/>
          <p:nvPr>
            <p:ph type="body" sz="quarter" idx="22" hasCustomPrompt="1"/>
          </p:nvPr>
        </p:nvSpPr>
        <p:spPr>
          <a:xfrm>
            <a:off x="2304249" y="11859862"/>
            <a:ext cx="19775502" cy="636979"/>
          </a:xfrm>
          <a:prstGeom prst="rect">
            <a:avLst/>
          </a:prstGeom>
        </p:spPr>
        <p:txBody>
          <a:bodyPr lIns="45719" tIns="45719" rIns="45719" bIns="45719" anchor="b"/>
          <a:lstStyle>
            <a:lvl1pPr marL="0" indent="0">
              <a:spcBef>
                <a:spcPts val="0"/>
              </a:spcBef>
              <a:buSzTx/>
              <a:buNone/>
              <a:defRPr sz="1200">
                <a:latin typeface="Haffer XH Regular"/>
                <a:ea typeface="Haffer XH Regular"/>
                <a:cs typeface="Haffer XH Regular"/>
                <a:sym typeface="Haffer XH Regular"/>
              </a:defRPr>
            </a:lvl1pPr>
          </a:lstStyle>
          <a:p>
            <a:pPr/>
            <a:r>
              <a:t>Additional info</a:t>
            </a:r>
          </a:p>
        </p:txBody>
      </p:sp>
      <p:sp>
        <p:nvSpPr>
          <p:cNvPr id="14" name="Presentation title"/>
          <p:cNvSpPr txBox="1"/>
          <p:nvPr>
            <p:ph type="title" hasCustomPrompt="1"/>
          </p:nvPr>
        </p:nvSpPr>
        <p:spPr>
          <a:xfrm>
            <a:off x="2304249" y="3904546"/>
            <a:ext cx="19775502" cy="5510186"/>
          </a:xfrm>
          <a:prstGeom prst="rect">
            <a:avLst/>
          </a:prstGeom>
        </p:spPr>
        <p:txBody>
          <a:bodyPr anchor="b">
            <a:noAutofit/>
          </a:bodyPr>
          <a:lstStyle>
            <a:lvl1pPr algn="l" defTabSz="2438338">
              <a:lnSpc>
                <a:spcPct val="80000"/>
              </a:lnSpc>
              <a:defRPr spc="-159" sz="16000">
                <a:latin typeface="+mn-lt"/>
                <a:ea typeface="+mn-ea"/>
                <a:cs typeface="+mn-cs"/>
                <a:sym typeface="Victor Serif 50 Medium"/>
              </a:defRPr>
            </a:lvl1pPr>
          </a:lstStyle>
          <a:p>
            <a:pPr/>
            <a:r>
              <a:t>Presentation title</a:t>
            </a:r>
          </a:p>
        </p:txBody>
      </p:sp>
      <p:sp>
        <p:nvSpPr>
          <p:cNvPr id="15" name="Brödtext nivå ett…"/>
          <p:cNvSpPr txBox="1"/>
          <p:nvPr>
            <p:ph type="body" sz="quarter" idx="1" hasCustomPrompt="1"/>
          </p:nvPr>
        </p:nvSpPr>
        <p:spPr>
          <a:xfrm>
            <a:off x="2304249" y="9954635"/>
            <a:ext cx="19775502" cy="1842760"/>
          </a:xfrm>
          <a:prstGeom prst="rect">
            <a:avLst/>
          </a:prstGeom>
        </p:spPr>
        <p:txBody>
          <a:bodyPr anchor="t">
            <a:noAutofit/>
          </a:bodyPr>
          <a:lstStyle>
            <a:lvl1pPr marL="0" indent="0">
              <a:spcBef>
                <a:spcPts val="0"/>
              </a:spcBef>
              <a:buSzTx/>
              <a:buNone/>
              <a:defRPr sz="4000">
                <a:latin typeface="Haffer XH Regular"/>
                <a:ea typeface="Haffer XH Regular"/>
                <a:cs typeface="Haffer XH Regular"/>
                <a:sym typeface="Haffer XH Regular"/>
              </a:defRPr>
            </a:lvl1pPr>
            <a:lvl2pPr marL="0" indent="457200">
              <a:spcBef>
                <a:spcPts val="0"/>
              </a:spcBef>
              <a:buSzTx/>
              <a:buNone/>
              <a:defRPr sz="4000">
                <a:latin typeface="Haffer XH Regular"/>
                <a:ea typeface="Haffer XH Regular"/>
                <a:cs typeface="Haffer XH Regular"/>
                <a:sym typeface="Haffer XH Regular"/>
              </a:defRPr>
            </a:lvl2pPr>
            <a:lvl3pPr marL="0" indent="914400">
              <a:spcBef>
                <a:spcPts val="0"/>
              </a:spcBef>
              <a:buSzTx/>
              <a:buNone/>
              <a:defRPr sz="4000">
                <a:latin typeface="Haffer XH Regular"/>
                <a:ea typeface="Haffer XH Regular"/>
                <a:cs typeface="Haffer XH Regular"/>
                <a:sym typeface="Haffer XH Regular"/>
              </a:defRPr>
            </a:lvl3pPr>
            <a:lvl4pPr marL="0" indent="1371600">
              <a:spcBef>
                <a:spcPts val="0"/>
              </a:spcBef>
              <a:buSzTx/>
              <a:buNone/>
              <a:defRPr sz="4000">
                <a:latin typeface="Haffer XH Regular"/>
                <a:ea typeface="Haffer XH Regular"/>
                <a:cs typeface="Haffer XH Regular"/>
                <a:sym typeface="Haffer XH Regular"/>
              </a:defRPr>
            </a:lvl4pPr>
            <a:lvl5pPr marL="0" indent="1828800">
              <a:spcBef>
                <a:spcPts val="0"/>
              </a:spcBef>
              <a:buSzTx/>
              <a:buNone/>
              <a:defRPr sz="4000">
                <a:latin typeface="Haffer XH Regular"/>
                <a:ea typeface="Haffer XH Regular"/>
                <a:cs typeface="Haffer XH Regular"/>
                <a:sym typeface="Haffer XH Regular"/>
              </a:defRPr>
            </a:lvl5pPr>
          </a:lstStyle>
          <a:p>
            <a:pPr/>
            <a:r>
              <a:t>Sub header</a:t>
            </a:r>
          </a:p>
          <a:p>
            <a:pPr lvl="1"/>
            <a:r>
              <a:t/>
            </a:r>
          </a:p>
          <a:p>
            <a:pPr lvl="2"/>
            <a:r>
              <a:t/>
            </a:r>
          </a:p>
          <a:p>
            <a:pPr lvl="3"/>
            <a:r>
              <a:t/>
            </a:r>
          </a:p>
          <a:p>
            <a:pPr lvl="4"/>
            <a:r>
              <a:t/>
            </a:r>
          </a:p>
        </p:txBody>
      </p:sp>
      <p:pic>
        <p:nvPicPr>
          <p:cNvPr id="16" name="ME_LOGO_BLACK.ai" descr="ME_LOGO_BLACK.ai"/>
          <p:cNvPicPr>
            <a:picLocks noChangeAspect="1"/>
          </p:cNvPicPr>
          <p:nvPr/>
        </p:nvPicPr>
        <p:blipFill>
          <a:blip r:embed="rId2">
            <a:extLst/>
          </a:blip>
          <a:stretch>
            <a:fillRect/>
          </a:stretch>
        </p:blipFill>
        <p:spPr>
          <a:xfrm>
            <a:off x="22713644" y="637694"/>
            <a:ext cx="797387" cy="753903"/>
          </a:xfrm>
          <a:prstGeom prst="rect">
            <a:avLst/>
          </a:prstGeom>
          <a:ln w="12700">
            <a:miter lim="400000"/>
          </a:ln>
        </p:spPr>
      </p:pic>
      <p:sp>
        <p:nvSpPr>
          <p:cNvPr id="17"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bullets">
    <p:spTree>
      <p:nvGrpSpPr>
        <p:cNvPr id="1" name=""/>
        <p:cNvGrpSpPr/>
        <p:nvPr/>
      </p:nvGrpSpPr>
      <p:grpSpPr>
        <a:xfrm>
          <a:off x="0" y="0"/>
          <a:ext cx="0" cy="0"/>
          <a:chOff x="0" y="0"/>
          <a:chExt cx="0" cy="0"/>
        </a:xfrm>
      </p:grpSpPr>
      <p:sp>
        <p:nvSpPr>
          <p:cNvPr id="125"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126" name="Presentation title…"/>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Presentation title</a:t>
            </a:r>
          </a:p>
          <a:p>
            <a:pPr algn="l">
              <a:lnSpc>
                <a:spcPct val="140000"/>
              </a:lnSpc>
            </a:pPr>
            <a:r>
              <a:t>Month, day and year</a:t>
            </a:r>
          </a:p>
        </p:txBody>
      </p:sp>
      <p:sp>
        <p:nvSpPr>
          <p:cNvPr id="127" name="Header"/>
          <p:cNvSpPr txBox="1"/>
          <p:nvPr>
            <p:ph type="title" hasCustomPrompt="1"/>
          </p:nvPr>
        </p:nvSpPr>
        <p:spPr>
          <a:xfrm>
            <a:off x="2299404" y="1709580"/>
            <a:ext cx="19785192" cy="2390637"/>
          </a:xfrm>
          <a:prstGeom prst="rect">
            <a:avLst/>
          </a:prstGeom>
        </p:spPr>
        <p:txBody>
          <a:bodyPr anchor="t">
            <a:noAutofit/>
          </a:bodyPr>
          <a:lstStyle>
            <a:lvl1pPr defTabSz="2438338">
              <a:lnSpc>
                <a:spcPct val="80000"/>
              </a:lnSpc>
              <a:defRPr sz="7000">
                <a:latin typeface="+mn-lt"/>
                <a:ea typeface="+mn-ea"/>
                <a:cs typeface="+mn-cs"/>
                <a:sym typeface="Victor Serif 50 Medium"/>
              </a:defRPr>
            </a:lvl1pPr>
          </a:lstStyle>
          <a:p>
            <a:pPr/>
            <a:r>
              <a:t>Header</a:t>
            </a:r>
          </a:p>
        </p:txBody>
      </p:sp>
      <p:sp>
        <p:nvSpPr>
          <p:cNvPr id="128" name="Brödtext nivå ett…"/>
          <p:cNvSpPr txBox="1"/>
          <p:nvPr>
            <p:ph type="body" sz="quarter" idx="1" hasCustomPrompt="1"/>
          </p:nvPr>
        </p:nvSpPr>
        <p:spPr>
          <a:xfrm>
            <a:off x="3037101" y="4741684"/>
            <a:ext cx="8485953" cy="6431407"/>
          </a:xfrm>
          <a:prstGeom prst="rect">
            <a:avLst/>
          </a:prstGeom>
        </p:spPr>
        <p:txBody>
          <a:bodyPr anchor="t">
            <a:noAutofit/>
          </a:bodyPr>
          <a:lstStyle>
            <a:lvl1pPr marL="762000" indent="-762000" defTabSz="2438338">
              <a:lnSpc>
                <a:spcPct val="140000"/>
              </a:lnSpc>
              <a:spcBef>
                <a:spcPts val="2000"/>
              </a:spcBef>
              <a:buSzPct val="140000"/>
              <a:defRPr sz="3000">
                <a:latin typeface="Haffer XH Regular"/>
                <a:ea typeface="Haffer XH Regular"/>
                <a:cs typeface="Haffer XH Regular"/>
                <a:sym typeface="Haffer XH Regular"/>
              </a:defRPr>
            </a:lvl1pPr>
            <a:lvl2pPr marL="457200" indent="0" defTabSz="2438338">
              <a:lnSpc>
                <a:spcPct val="140000"/>
              </a:lnSpc>
              <a:spcBef>
                <a:spcPts val="2000"/>
              </a:spcBef>
              <a:buSzPct val="100000"/>
              <a:defRPr sz="3000">
                <a:latin typeface="Haffer XH Regular"/>
                <a:ea typeface="Haffer XH Regular"/>
                <a:cs typeface="Haffer XH Regular"/>
                <a:sym typeface="Haffer XH Regular"/>
              </a:defRPr>
            </a:lvl2pPr>
            <a:lvl3pPr marL="914400" indent="0" defTabSz="2438338">
              <a:lnSpc>
                <a:spcPct val="140000"/>
              </a:lnSpc>
              <a:spcBef>
                <a:spcPts val="2000"/>
              </a:spcBef>
              <a:buSzPct val="100000"/>
              <a:defRPr sz="3000">
                <a:latin typeface="Haffer XH Regular"/>
                <a:ea typeface="Haffer XH Regular"/>
                <a:cs typeface="Haffer XH Regular"/>
                <a:sym typeface="Haffer XH Regular"/>
              </a:defRPr>
            </a:lvl3pPr>
            <a:lvl4pPr marL="1371600" indent="0" defTabSz="2438338">
              <a:lnSpc>
                <a:spcPct val="140000"/>
              </a:lnSpc>
              <a:spcBef>
                <a:spcPts val="2000"/>
              </a:spcBef>
              <a:buSzPct val="100000"/>
              <a:defRPr sz="3000">
                <a:latin typeface="Haffer XH Regular"/>
                <a:ea typeface="Haffer XH Regular"/>
                <a:cs typeface="Haffer XH Regular"/>
                <a:sym typeface="Haffer XH Regular"/>
              </a:defRPr>
            </a:lvl4pPr>
            <a:lvl5pPr marL="1828800" indent="0" defTabSz="2438338">
              <a:lnSpc>
                <a:spcPct val="140000"/>
              </a:lnSpc>
              <a:spcBef>
                <a:spcPts val="2000"/>
              </a:spcBef>
              <a:buSzPct val="100000"/>
              <a:defRPr sz="3000">
                <a:latin typeface="Haffer XH Regular"/>
                <a:ea typeface="Haffer XH Regular"/>
                <a:cs typeface="Haffer XH Regular"/>
                <a:sym typeface="Haffer XH Regular"/>
              </a:defRPr>
            </a:lvl5pPr>
          </a:lstStyle>
          <a:p>
            <a:pPr/>
            <a:r>
              <a:t>Content</a:t>
            </a:r>
          </a:p>
          <a:p>
            <a:pPr lvl="1"/>
            <a:r>
              <a:t/>
            </a:r>
          </a:p>
          <a:p>
            <a:pPr lvl="2"/>
            <a:r>
              <a:t/>
            </a:r>
          </a:p>
          <a:p>
            <a:pPr lvl="3"/>
            <a:r>
              <a:t/>
            </a:r>
          </a:p>
          <a:p>
            <a:pPr lvl="4"/>
            <a:r>
              <a:t/>
            </a:r>
          </a:p>
        </p:txBody>
      </p:sp>
      <p:sp>
        <p:nvSpPr>
          <p:cNvPr id="129" name="Bild"/>
          <p:cNvSpPr/>
          <p:nvPr>
            <p:ph type="pic" sz="half" idx="21"/>
          </p:nvPr>
        </p:nvSpPr>
        <p:spPr>
          <a:xfrm>
            <a:off x="12795070" y="3231801"/>
            <a:ext cx="9451240" cy="9451240"/>
          </a:xfrm>
          <a:prstGeom prst="rect">
            <a:avLst/>
          </a:prstGeom>
        </p:spPr>
        <p:txBody>
          <a:bodyPr lIns="91439" tIns="45719" rIns="91439" bIns="45719" anchor="t">
            <a:noAutofit/>
          </a:bodyPr>
          <a:lstStyle/>
          <a:p>
            <a:pPr/>
          </a:p>
        </p:txBody>
      </p:sp>
      <p:pic>
        <p:nvPicPr>
          <p:cNvPr id="130" name="ME_LOGO_BLACK.ai" descr="ME_LOGO_BLACK.ai"/>
          <p:cNvPicPr>
            <a:picLocks noChangeAspect="1"/>
          </p:cNvPicPr>
          <p:nvPr/>
        </p:nvPicPr>
        <p:blipFill>
          <a:blip r:embed="rId2">
            <a:extLst/>
          </a:blip>
          <a:srcRect l="0" t="0" r="0" b="32029"/>
          <a:stretch>
            <a:fillRect/>
          </a:stretch>
        </p:blipFill>
        <p:spPr>
          <a:xfrm>
            <a:off x="22713644" y="637694"/>
            <a:ext cx="797387" cy="512429"/>
          </a:xfrm>
          <a:prstGeom prst="rect">
            <a:avLst/>
          </a:prstGeom>
          <a:ln w="12700">
            <a:miter lim="400000"/>
          </a:ln>
        </p:spPr>
      </p:pic>
      <p:sp>
        <p:nvSpPr>
          <p:cNvPr id="131"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more bullets (without img) (kopia)">
    <p:spTree>
      <p:nvGrpSpPr>
        <p:cNvPr id="1" name=""/>
        <p:cNvGrpSpPr/>
        <p:nvPr/>
      </p:nvGrpSpPr>
      <p:grpSpPr>
        <a:xfrm>
          <a:off x="0" y="0"/>
          <a:ext cx="0" cy="0"/>
          <a:chOff x="0" y="0"/>
          <a:chExt cx="0" cy="0"/>
        </a:xfrm>
      </p:grpSpPr>
      <p:sp>
        <p:nvSpPr>
          <p:cNvPr id="138"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139" name="Rektangel"/>
          <p:cNvSpPr txBox="1"/>
          <p:nvPr/>
        </p:nvSpPr>
        <p:spPr>
          <a:xfrm>
            <a:off x="895176" y="569875"/>
            <a:ext cx="3328375" cy="889541"/>
          </a:xfrm>
          <a:prstGeom prst="rect">
            <a:avLst/>
          </a:prstGeom>
          <a:ln w="12700">
            <a:miter lim="400000"/>
          </a:ln>
        </p:spPr>
        <p:txBody>
          <a:bodyPr lIns="50800" tIns="50800" rIns="50800" bIns="50800">
            <a:normAutofit fontScale="100000" lnSpcReduction="0"/>
          </a:bodyPr>
          <a:lstStyle/>
          <a:p>
            <a:pPr algn="l">
              <a:lnSpc>
                <a:spcPct val="140000"/>
              </a:lnSpc>
            </a:pPr>
          </a:p>
        </p:txBody>
      </p:sp>
      <p:sp>
        <p:nvSpPr>
          <p:cNvPr id="140" name="Header"/>
          <p:cNvSpPr txBox="1"/>
          <p:nvPr>
            <p:ph type="title" hasCustomPrompt="1"/>
          </p:nvPr>
        </p:nvSpPr>
        <p:spPr>
          <a:xfrm>
            <a:off x="2299404" y="1709580"/>
            <a:ext cx="19785192" cy="2390637"/>
          </a:xfrm>
          <a:prstGeom prst="rect">
            <a:avLst/>
          </a:prstGeom>
        </p:spPr>
        <p:txBody>
          <a:bodyPr anchor="t">
            <a:noAutofit/>
          </a:bodyPr>
          <a:lstStyle>
            <a:lvl1pPr defTabSz="2438338">
              <a:lnSpc>
                <a:spcPct val="80000"/>
              </a:lnSpc>
              <a:defRPr sz="7000">
                <a:latin typeface="+mn-lt"/>
                <a:ea typeface="+mn-ea"/>
                <a:cs typeface="+mn-cs"/>
                <a:sym typeface="Victor Serif 50 Medium"/>
              </a:defRPr>
            </a:lvl1pPr>
          </a:lstStyle>
          <a:p>
            <a:pPr/>
            <a:r>
              <a:t>Header</a:t>
            </a:r>
          </a:p>
        </p:txBody>
      </p:sp>
      <p:sp>
        <p:nvSpPr>
          <p:cNvPr id="141" name="Brödtext nivå ett…"/>
          <p:cNvSpPr txBox="1"/>
          <p:nvPr>
            <p:ph type="body" sz="half" idx="1" hasCustomPrompt="1"/>
          </p:nvPr>
        </p:nvSpPr>
        <p:spPr>
          <a:xfrm>
            <a:off x="3037101" y="4741684"/>
            <a:ext cx="18309798" cy="6431407"/>
          </a:xfrm>
          <a:prstGeom prst="rect">
            <a:avLst/>
          </a:prstGeom>
        </p:spPr>
        <p:txBody>
          <a:bodyPr numCol="2" spcCol="2260443" anchor="t">
            <a:noAutofit/>
          </a:bodyPr>
          <a:lstStyle>
            <a:lvl1pPr marL="762000" indent="-762000" defTabSz="2438338">
              <a:lnSpc>
                <a:spcPct val="140000"/>
              </a:lnSpc>
              <a:spcBef>
                <a:spcPts val="2000"/>
              </a:spcBef>
              <a:buSzPct val="140000"/>
              <a:defRPr sz="3000">
                <a:latin typeface="Haffer XH Regular"/>
                <a:ea typeface="Haffer XH Regular"/>
                <a:cs typeface="Haffer XH Regular"/>
                <a:sym typeface="Haffer XH Regular"/>
              </a:defRPr>
            </a:lvl1pPr>
            <a:lvl2pPr marL="457200" indent="0" defTabSz="2438338">
              <a:lnSpc>
                <a:spcPct val="140000"/>
              </a:lnSpc>
              <a:spcBef>
                <a:spcPts val="2000"/>
              </a:spcBef>
              <a:buSzPct val="100000"/>
              <a:defRPr sz="3000">
                <a:latin typeface="Haffer XH Regular"/>
                <a:ea typeface="Haffer XH Regular"/>
                <a:cs typeface="Haffer XH Regular"/>
                <a:sym typeface="Haffer XH Regular"/>
              </a:defRPr>
            </a:lvl2pPr>
            <a:lvl3pPr marL="914400" indent="0" defTabSz="2438338">
              <a:lnSpc>
                <a:spcPct val="140000"/>
              </a:lnSpc>
              <a:spcBef>
                <a:spcPts val="2000"/>
              </a:spcBef>
              <a:buSzPct val="100000"/>
              <a:defRPr sz="3000">
                <a:latin typeface="Haffer XH Regular"/>
                <a:ea typeface="Haffer XH Regular"/>
                <a:cs typeface="Haffer XH Regular"/>
                <a:sym typeface="Haffer XH Regular"/>
              </a:defRPr>
            </a:lvl3pPr>
            <a:lvl4pPr marL="1371600" indent="0" defTabSz="2438338">
              <a:lnSpc>
                <a:spcPct val="140000"/>
              </a:lnSpc>
              <a:spcBef>
                <a:spcPts val="2000"/>
              </a:spcBef>
              <a:buSzPct val="100000"/>
              <a:defRPr sz="3000">
                <a:latin typeface="Haffer XH Regular"/>
                <a:ea typeface="Haffer XH Regular"/>
                <a:cs typeface="Haffer XH Regular"/>
                <a:sym typeface="Haffer XH Regular"/>
              </a:defRPr>
            </a:lvl4pPr>
            <a:lvl5pPr marL="1828800" indent="0" defTabSz="2438338">
              <a:lnSpc>
                <a:spcPct val="140000"/>
              </a:lnSpc>
              <a:spcBef>
                <a:spcPts val="2000"/>
              </a:spcBef>
              <a:buSzPct val="100000"/>
              <a:defRPr sz="3000">
                <a:latin typeface="Haffer XH Regular"/>
                <a:ea typeface="Haffer XH Regular"/>
                <a:cs typeface="Haffer XH Regular"/>
                <a:sym typeface="Haffer XH Regular"/>
              </a:defRPr>
            </a:lvl5pPr>
          </a:lstStyle>
          <a:p>
            <a:pPr/>
            <a:r>
              <a:t>Content</a:t>
            </a:r>
          </a:p>
          <a:p>
            <a:pPr lvl="1"/>
            <a:r>
              <a:t/>
            </a:r>
          </a:p>
          <a:p>
            <a:pPr lvl="2"/>
            <a:r>
              <a:t/>
            </a:r>
          </a:p>
          <a:p>
            <a:pPr lvl="3"/>
            <a:r>
              <a:t/>
            </a:r>
          </a:p>
          <a:p>
            <a:pPr lvl="4"/>
            <a:r>
              <a:t/>
            </a:r>
          </a:p>
        </p:txBody>
      </p:sp>
      <p:sp>
        <p:nvSpPr>
          <p:cNvPr id="142" name="Linje"/>
          <p:cNvSpPr/>
          <p:nvPr/>
        </p:nvSpPr>
        <p:spPr>
          <a:xfrm flipV="1">
            <a:off x="12192000" y="4743245"/>
            <a:ext cx="0" cy="6431408"/>
          </a:xfrm>
          <a:prstGeom prst="line">
            <a:avLst/>
          </a:prstGeom>
          <a:ln w="19050">
            <a:solidFill>
              <a:srgbClr val="000000"/>
            </a:solidFill>
            <a:miter lim="400000"/>
          </a:ln>
        </p:spPr>
        <p:txBody>
          <a:bodyPr lIns="50800" tIns="50800" rIns="50800" bIns="50800" anchor="ctr"/>
          <a:lstStyle/>
          <a:p>
            <a:pPr>
              <a:lnSpc>
                <a:spcPct val="120000"/>
              </a:lnSpc>
              <a:defRPr sz="1000"/>
            </a:pPr>
          </a:p>
        </p:txBody>
      </p:sp>
      <p:pic>
        <p:nvPicPr>
          <p:cNvPr id="143" name="ME_LOGO_BLACK.ai" descr="ME_LOGO_BLACK.ai"/>
          <p:cNvPicPr>
            <a:picLocks noChangeAspect="1"/>
          </p:cNvPicPr>
          <p:nvPr/>
        </p:nvPicPr>
        <p:blipFill>
          <a:blip r:embed="rId2">
            <a:extLst/>
          </a:blip>
          <a:srcRect l="0" t="0" r="0" b="32029"/>
          <a:stretch>
            <a:fillRect/>
          </a:stretch>
        </p:blipFill>
        <p:spPr>
          <a:xfrm>
            <a:off x="22713644" y="637694"/>
            <a:ext cx="797387" cy="512429"/>
          </a:xfrm>
          <a:prstGeom prst="rect">
            <a:avLst/>
          </a:prstGeom>
          <a:ln w="12700">
            <a:miter lim="400000"/>
          </a:ln>
        </p:spPr>
      </p:pic>
      <p:sp>
        <p:nvSpPr>
          <p:cNvPr id="144"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more bullets (without img)">
    <p:spTree>
      <p:nvGrpSpPr>
        <p:cNvPr id="1" name=""/>
        <p:cNvGrpSpPr/>
        <p:nvPr/>
      </p:nvGrpSpPr>
      <p:grpSpPr>
        <a:xfrm>
          <a:off x="0" y="0"/>
          <a:ext cx="0" cy="0"/>
          <a:chOff x="0" y="0"/>
          <a:chExt cx="0" cy="0"/>
        </a:xfrm>
      </p:grpSpPr>
      <p:sp>
        <p:nvSpPr>
          <p:cNvPr id="151"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152" name="The Bacon Hospital…"/>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The Bacon Hospital</a:t>
            </a:r>
          </a:p>
          <a:p>
            <a:pPr algn="l">
              <a:lnSpc>
                <a:spcPct val="140000"/>
              </a:lnSpc>
            </a:pPr>
            <a:r>
              <a:t>Bridging the Imagination-Action Gap</a:t>
            </a:r>
          </a:p>
        </p:txBody>
      </p:sp>
      <p:sp>
        <p:nvSpPr>
          <p:cNvPr id="153" name="Header"/>
          <p:cNvSpPr txBox="1"/>
          <p:nvPr>
            <p:ph type="title" hasCustomPrompt="1"/>
          </p:nvPr>
        </p:nvSpPr>
        <p:spPr>
          <a:xfrm>
            <a:off x="2299404" y="1709580"/>
            <a:ext cx="19785192" cy="2390637"/>
          </a:xfrm>
          <a:prstGeom prst="rect">
            <a:avLst/>
          </a:prstGeom>
        </p:spPr>
        <p:txBody>
          <a:bodyPr anchor="t">
            <a:noAutofit/>
          </a:bodyPr>
          <a:lstStyle>
            <a:lvl1pPr defTabSz="2438338">
              <a:lnSpc>
                <a:spcPct val="80000"/>
              </a:lnSpc>
              <a:defRPr sz="7000">
                <a:latin typeface="+mn-lt"/>
                <a:ea typeface="+mn-ea"/>
                <a:cs typeface="+mn-cs"/>
                <a:sym typeface="Victor Serif 50 Medium"/>
              </a:defRPr>
            </a:lvl1pPr>
          </a:lstStyle>
          <a:p>
            <a:pPr/>
            <a:r>
              <a:t>Header</a:t>
            </a:r>
          </a:p>
        </p:txBody>
      </p:sp>
      <p:sp>
        <p:nvSpPr>
          <p:cNvPr id="154" name="Brödtext nivå ett…"/>
          <p:cNvSpPr txBox="1"/>
          <p:nvPr>
            <p:ph type="body" sz="half" idx="1" hasCustomPrompt="1"/>
          </p:nvPr>
        </p:nvSpPr>
        <p:spPr>
          <a:xfrm>
            <a:off x="3037101" y="4741684"/>
            <a:ext cx="18309798" cy="6431407"/>
          </a:xfrm>
          <a:prstGeom prst="rect">
            <a:avLst/>
          </a:prstGeom>
        </p:spPr>
        <p:txBody>
          <a:bodyPr numCol="2" spcCol="2260443" anchor="t">
            <a:noAutofit/>
          </a:bodyPr>
          <a:lstStyle>
            <a:lvl1pPr marL="508000" indent="-508000" defTabSz="2438338">
              <a:lnSpc>
                <a:spcPct val="140000"/>
              </a:lnSpc>
              <a:spcBef>
                <a:spcPts val="2000"/>
              </a:spcBef>
              <a:buSzPct val="140000"/>
              <a:defRPr sz="2000">
                <a:latin typeface="Haffer XH Regular"/>
                <a:ea typeface="Haffer XH Regular"/>
                <a:cs typeface="Haffer XH Regular"/>
                <a:sym typeface="Haffer XH Regular"/>
              </a:defRPr>
            </a:lvl1pPr>
            <a:lvl2pPr marL="457200" indent="0" defTabSz="2438338">
              <a:lnSpc>
                <a:spcPct val="140000"/>
              </a:lnSpc>
              <a:spcBef>
                <a:spcPts val="2000"/>
              </a:spcBef>
              <a:buSzPct val="100000"/>
              <a:defRPr sz="2000">
                <a:latin typeface="Haffer XH Regular"/>
                <a:ea typeface="Haffer XH Regular"/>
                <a:cs typeface="Haffer XH Regular"/>
                <a:sym typeface="Haffer XH Regular"/>
              </a:defRPr>
            </a:lvl2pPr>
            <a:lvl3pPr marL="914400" indent="0" defTabSz="2438338">
              <a:lnSpc>
                <a:spcPct val="140000"/>
              </a:lnSpc>
              <a:spcBef>
                <a:spcPts val="2000"/>
              </a:spcBef>
              <a:buSzPct val="100000"/>
              <a:defRPr sz="2000">
                <a:latin typeface="Haffer XH Regular"/>
                <a:ea typeface="Haffer XH Regular"/>
                <a:cs typeface="Haffer XH Regular"/>
                <a:sym typeface="Haffer XH Regular"/>
              </a:defRPr>
            </a:lvl3pPr>
            <a:lvl4pPr marL="1371600" indent="0" defTabSz="2438338">
              <a:lnSpc>
                <a:spcPct val="140000"/>
              </a:lnSpc>
              <a:spcBef>
                <a:spcPts val="2000"/>
              </a:spcBef>
              <a:buSzPct val="100000"/>
              <a:defRPr sz="2000">
                <a:latin typeface="Haffer XH Regular"/>
                <a:ea typeface="Haffer XH Regular"/>
                <a:cs typeface="Haffer XH Regular"/>
                <a:sym typeface="Haffer XH Regular"/>
              </a:defRPr>
            </a:lvl4pPr>
            <a:lvl5pPr marL="1828800" indent="0" defTabSz="2438338">
              <a:lnSpc>
                <a:spcPct val="140000"/>
              </a:lnSpc>
              <a:spcBef>
                <a:spcPts val="2000"/>
              </a:spcBef>
              <a:buSzPct val="100000"/>
              <a:defRPr sz="2000">
                <a:latin typeface="Haffer XH Regular"/>
                <a:ea typeface="Haffer XH Regular"/>
                <a:cs typeface="Haffer XH Regular"/>
                <a:sym typeface="Haffer XH Regular"/>
              </a:defRPr>
            </a:lvl5pPr>
          </a:lstStyle>
          <a:p>
            <a:pPr/>
            <a:r>
              <a:t>Content</a:t>
            </a:r>
          </a:p>
          <a:p>
            <a:pPr lvl="1"/>
            <a:r>
              <a:t/>
            </a:r>
          </a:p>
          <a:p>
            <a:pPr lvl="2"/>
            <a:r>
              <a:t/>
            </a:r>
          </a:p>
          <a:p>
            <a:pPr lvl="3"/>
            <a:r>
              <a:t/>
            </a:r>
          </a:p>
          <a:p>
            <a:pPr lvl="4"/>
            <a:r>
              <a:t/>
            </a:r>
          </a:p>
        </p:txBody>
      </p:sp>
      <p:sp>
        <p:nvSpPr>
          <p:cNvPr id="155" name="Linje"/>
          <p:cNvSpPr/>
          <p:nvPr/>
        </p:nvSpPr>
        <p:spPr>
          <a:xfrm flipV="1">
            <a:off x="12192000" y="4743245"/>
            <a:ext cx="0" cy="6431408"/>
          </a:xfrm>
          <a:prstGeom prst="line">
            <a:avLst/>
          </a:prstGeom>
          <a:ln w="19050">
            <a:solidFill>
              <a:srgbClr val="000000"/>
            </a:solidFill>
            <a:miter lim="400000"/>
          </a:ln>
        </p:spPr>
        <p:txBody>
          <a:bodyPr lIns="50800" tIns="50800" rIns="50800" bIns="50800" anchor="ctr"/>
          <a:lstStyle/>
          <a:p>
            <a:pPr>
              <a:lnSpc>
                <a:spcPct val="120000"/>
              </a:lnSpc>
              <a:defRPr sz="1000"/>
            </a:pPr>
          </a:p>
        </p:txBody>
      </p:sp>
      <p:pic>
        <p:nvPicPr>
          <p:cNvPr id="156" name="ME_LOGO_BLACK.ai" descr="ME_LOGO_BLACK.ai"/>
          <p:cNvPicPr>
            <a:picLocks noChangeAspect="1"/>
          </p:cNvPicPr>
          <p:nvPr/>
        </p:nvPicPr>
        <p:blipFill>
          <a:blip r:embed="rId2">
            <a:extLst/>
          </a:blip>
          <a:srcRect l="0" t="0" r="0" b="32029"/>
          <a:stretch>
            <a:fillRect/>
          </a:stretch>
        </p:blipFill>
        <p:spPr>
          <a:xfrm>
            <a:off x="22713644" y="637694"/>
            <a:ext cx="797387" cy="512429"/>
          </a:xfrm>
          <a:prstGeom prst="rect">
            <a:avLst/>
          </a:prstGeom>
          <a:ln w="12700">
            <a:miter lim="400000"/>
          </a:ln>
        </p:spPr>
      </p:pic>
      <p:sp>
        <p:nvSpPr>
          <p:cNvPr id="157"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text messages">
    <p:spTree>
      <p:nvGrpSpPr>
        <p:cNvPr id="1" name=""/>
        <p:cNvGrpSpPr/>
        <p:nvPr/>
      </p:nvGrpSpPr>
      <p:grpSpPr>
        <a:xfrm>
          <a:off x="0" y="0"/>
          <a:ext cx="0" cy="0"/>
          <a:chOff x="0" y="0"/>
          <a:chExt cx="0" cy="0"/>
        </a:xfrm>
      </p:grpSpPr>
      <p:sp>
        <p:nvSpPr>
          <p:cNvPr id="164"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165" name="Presentation title…"/>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Presentation title</a:t>
            </a:r>
          </a:p>
          <a:p>
            <a:pPr algn="l">
              <a:lnSpc>
                <a:spcPct val="140000"/>
              </a:lnSpc>
            </a:pPr>
            <a:r>
              <a:t>Month, day and year</a:t>
            </a:r>
          </a:p>
        </p:txBody>
      </p:sp>
      <p:sp>
        <p:nvSpPr>
          <p:cNvPr id="166" name="Brödtext nivå ett…"/>
          <p:cNvSpPr txBox="1"/>
          <p:nvPr>
            <p:ph type="body" sz="half" idx="1" hasCustomPrompt="1"/>
          </p:nvPr>
        </p:nvSpPr>
        <p:spPr>
          <a:xfrm>
            <a:off x="3037101" y="3865384"/>
            <a:ext cx="18309798" cy="6431407"/>
          </a:xfrm>
          <a:prstGeom prst="rect">
            <a:avLst/>
          </a:prstGeom>
        </p:spPr>
        <p:txBody>
          <a:bodyPr numCol="2" spcCol="2260443" anchor="t">
            <a:noAutofit/>
          </a:bodyPr>
          <a:lstStyle>
            <a:lvl1pPr marL="0" indent="0" defTabSz="2438338">
              <a:lnSpc>
                <a:spcPct val="140000"/>
              </a:lnSpc>
              <a:spcBef>
                <a:spcPts val="0"/>
              </a:spcBef>
              <a:buSzTx/>
              <a:buNone/>
              <a:defRPr sz="3000">
                <a:latin typeface="Haffer XH Regular"/>
                <a:ea typeface="Haffer XH Regular"/>
                <a:cs typeface="Haffer XH Regular"/>
                <a:sym typeface="Haffer XH Regular"/>
              </a:defRPr>
            </a:lvl1pPr>
            <a:lvl2pPr marL="0" indent="0" defTabSz="2438338">
              <a:lnSpc>
                <a:spcPct val="140000"/>
              </a:lnSpc>
              <a:spcBef>
                <a:spcPts val="2000"/>
              </a:spcBef>
              <a:buSzTx/>
              <a:buNone/>
              <a:defRPr sz="2000">
                <a:latin typeface="Haffer XH Regular"/>
                <a:ea typeface="Haffer XH Regular"/>
                <a:cs typeface="Haffer XH Regular"/>
                <a:sym typeface="Haffer XH Regular"/>
              </a:defRPr>
            </a:lvl2pPr>
            <a:lvl3pPr marL="0" indent="914400" defTabSz="2438338">
              <a:lnSpc>
                <a:spcPct val="140000"/>
              </a:lnSpc>
              <a:spcBef>
                <a:spcPts val="2000"/>
              </a:spcBef>
              <a:buSzTx/>
              <a:buNone/>
              <a:defRPr sz="2000">
                <a:latin typeface="Haffer XH Regular"/>
                <a:ea typeface="Haffer XH Regular"/>
                <a:cs typeface="Haffer XH Regular"/>
                <a:sym typeface="Haffer XH Regular"/>
              </a:defRPr>
            </a:lvl3pPr>
            <a:lvl4pPr marL="0" indent="1371600" defTabSz="2438338">
              <a:lnSpc>
                <a:spcPct val="140000"/>
              </a:lnSpc>
              <a:spcBef>
                <a:spcPts val="2000"/>
              </a:spcBef>
              <a:buSzTx/>
              <a:buNone/>
              <a:defRPr sz="2000">
                <a:latin typeface="Haffer XH Regular"/>
                <a:ea typeface="Haffer XH Regular"/>
                <a:cs typeface="Haffer XH Regular"/>
                <a:sym typeface="Haffer XH Regular"/>
              </a:defRPr>
            </a:lvl4pPr>
            <a:lvl5pPr marL="0" indent="1828800" defTabSz="2438338">
              <a:lnSpc>
                <a:spcPct val="140000"/>
              </a:lnSpc>
              <a:spcBef>
                <a:spcPts val="2000"/>
              </a:spcBef>
              <a:buSzTx/>
              <a:buNone/>
              <a:defRPr sz="2000">
                <a:latin typeface="Haffer XH Regular"/>
                <a:ea typeface="Haffer XH Regular"/>
                <a:cs typeface="Haffer XH Regular"/>
                <a:sym typeface="Haffer XH Regular"/>
              </a:defRPr>
            </a:lvl5pPr>
          </a:lstStyle>
          <a:p>
            <a:pPr/>
            <a:r>
              <a:t>Rubrik / ny rad + tab för brödtext</a:t>
            </a:r>
          </a:p>
          <a:p>
            <a:pPr lvl="1"/>
            <a:r>
              <a:t/>
            </a:r>
          </a:p>
          <a:p>
            <a:pPr lvl="2"/>
            <a:r>
              <a:t/>
            </a:r>
          </a:p>
          <a:p>
            <a:pPr lvl="3"/>
            <a:r>
              <a:t/>
            </a:r>
          </a:p>
          <a:p>
            <a:pPr lvl="4"/>
            <a:r>
              <a:t/>
            </a:r>
          </a:p>
        </p:txBody>
      </p:sp>
      <p:sp>
        <p:nvSpPr>
          <p:cNvPr id="167" name="Linje"/>
          <p:cNvSpPr/>
          <p:nvPr/>
        </p:nvSpPr>
        <p:spPr>
          <a:xfrm flipV="1">
            <a:off x="12192000" y="4743245"/>
            <a:ext cx="0" cy="6431408"/>
          </a:xfrm>
          <a:prstGeom prst="line">
            <a:avLst/>
          </a:prstGeom>
          <a:ln w="19050">
            <a:solidFill>
              <a:srgbClr val="000000"/>
            </a:solidFill>
            <a:miter lim="400000"/>
          </a:ln>
        </p:spPr>
        <p:txBody>
          <a:bodyPr lIns="50800" tIns="50800" rIns="50800" bIns="50800" anchor="ctr"/>
          <a:lstStyle/>
          <a:p>
            <a:pPr>
              <a:lnSpc>
                <a:spcPct val="120000"/>
              </a:lnSpc>
              <a:defRPr sz="1000"/>
            </a:pPr>
          </a:p>
        </p:txBody>
      </p:sp>
      <p:pic>
        <p:nvPicPr>
          <p:cNvPr id="168" name="ME_LOGO_BLACK.ai" descr="ME_LOGO_BLACK.ai"/>
          <p:cNvPicPr>
            <a:picLocks noChangeAspect="1"/>
          </p:cNvPicPr>
          <p:nvPr/>
        </p:nvPicPr>
        <p:blipFill>
          <a:blip r:embed="rId2">
            <a:extLst/>
          </a:blip>
          <a:srcRect l="0" t="0" r="0" b="32029"/>
          <a:stretch>
            <a:fillRect/>
          </a:stretch>
        </p:blipFill>
        <p:spPr>
          <a:xfrm>
            <a:off x="22713644" y="637694"/>
            <a:ext cx="797387" cy="512429"/>
          </a:xfrm>
          <a:prstGeom prst="rect">
            <a:avLst/>
          </a:prstGeom>
          <a:ln w="12700">
            <a:miter lim="400000"/>
          </a:ln>
        </p:spPr>
      </p:pic>
      <p:sp>
        <p:nvSpPr>
          <p:cNvPr id="169"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peldiagram + text">
    <p:spTree>
      <p:nvGrpSpPr>
        <p:cNvPr id="1" name=""/>
        <p:cNvGrpSpPr/>
        <p:nvPr/>
      </p:nvGrpSpPr>
      <p:grpSpPr>
        <a:xfrm>
          <a:off x="0" y="0"/>
          <a:ext cx="0" cy="0"/>
          <a:chOff x="0" y="0"/>
          <a:chExt cx="0" cy="0"/>
        </a:xfrm>
      </p:grpSpPr>
      <p:sp>
        <p:nvSpPr>
          <p:cNvPr id="176" name="Rektangel"/>
          <p:cNvSpPr/>
          <p:nvPr/>
        </p:nvSpPr>
        <p:spPr>
          <a:xfrm>
            <a:off x="-1203" y="0"/>
            <a:ext cx="24386406" cy="13716001"/>
          </a:xfrm>
          <a:prstGeom prst="rect">
            <a:avLst/>
          </a:prstGeom>
          <a:solidFill>
            <a:srgbClr val="FFFFFF"/>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177" name="Presentation title…"/>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Presentation title</a:t>
            </a:r>
          </a:p>
          <a:p>
            <a:pPr algn="l">
              <a:lnSpc>
                <a:spcPct val="140000"/>
              </a:lnSpc>
            </a:pPr>
            <a:r>
              <a:t>Month, day and year</a:t>
            </a:r>
          </a:p>
        </p:txBody>
      </p:sp>
      <p:sp>
        <p:nvSpPr>
          <p:cNvPr id="178" name="Header"/>
          <p:cNvSpPr txBox="1"/>
          <p:nvPr>
            <p:ph type="title" hasCustomPrompt="1"/>
          </p:nvPr>
        </p:nvSpPr>
        <p:spPr>
          <a:xfrm>
            <a:off x="2299404" y="1709580"/>
            <a:ext cx="19785192" cy="2390637"/>
          </a:xfrm>
          <a:prstGeom prst="rect">
            <a:avLst/>
          </a:prstGeom>
        </p:spPr>
        <p:txBody>
          <a:bodyPr anchor="t">
            <a:noAutofit/>
          </a:bodyPr>
          <a:lstStyle>
            <a:lvl1pPr defTabSz="2438338">
              <a:lnSpc>
                <a:spcPct val="80000"/>
              </a:lnSpc>
              <a:defRPr sz="7000">
                <a:latin typeface="+mn-lt"/>
                <a:ea typeface="+mn-ea"/>
                <a:cs typeface="+mn-cs"/>
                <a:sym typeface="Victor Serif 50 Medium"/>
              </a:defRPr>
            </a:lvl1pPr>
          </a:lstStyle>
          <a:p>
            <a:pPr/>
            <a:r>
              <a:t>Header</a:t>
            </a:r>
          </a:p>
        </p:txBody>
      </p:sp>
      <p:sp>
        <p:nvSpPr>
          <p:cNvPr id="179" name="Brödtext nivå ett…"/>
          <p:cNvSpPr txBox="1"/>
          <p:nvPr>
            <p:ph type="body" sz="quarter" idx="1" hasCustomPrompt="1"/>
          </p:nvPr>
        </p:nvSpPr>
        <p:spPr>
          <a:xfrm>
            <a:off x="3037101" y="4741684"/>
            <a:ext cx="7485384" cy="6431407"/>
          </a:xfrm>
          <a:prstGeom prst="rect">
            <a:avLst/>
          </a:prstGeom>
        </p:spPr>
        <p:txBody>
          <a:bodyPr anchor="t">
            <a:noAutofit/>
          </a:bodyPr>
          <a:lstStyle>
            <a:lvl1pPr marL="0" indent="0" defTabSz="2438338">
              <a:lnSpc>
                <a:spcPct val="150000"/>
              </a:lnSpc>
              <a:spcBef>
                <a:spcPts val="0"/>
              </a:spcBef>
              <a:buSzTx/>
              <a:buNone/>
              <a:defRPr sz="3000">
                <a:latin typeface="Haffer XH Regular"/>
                <a:ea typeface="Haffer XH Regular"/>
                <a:cs typeface="Haffer XH Regular"/>
                <a:sym typeface="Haffer XH Regular"/>
              </a:defRPr>
            </a:lvl1pPr>
            <a:lvl2pPr marL="0" indent="457200" defTabSz="2438338">
              <a:lnSpc>
                <a:spcPct val="150000"/>
              </a:lnSpc>
              <a:spcBef>
                <a:spcPts val="0"/>
              </a:spcBef>
              <a:buSzTx/>
              <a:buNone/>
              <a:defRPr sz="3000">
                <a:latin typeface="Haffer XH Regular"/>
                <a:ea typeface="Haffer XH Regular"/>
                <a:cs typeface="Haffer XH Regular"/>
                <a:sym typeface="Haffer XH Regular"/>
              </a:defRPr>
            </a:lvl2pPr>
            <a:lvl3pPr marL="0" indent="914400" defTabSz="2438338">
              <a:lnSpc>
                <a:spcPct val="150000"/>
              </a:lnSpc>
              <a:spcBef>
                <a:spcPts val="0"/>
              </a:spcBef>
              <a:buSzTx/>
              <a:buNone/>
              <a:defRPr sz="3000">
                <a:latin typeface="Haffer XH Regular"/>
                <a:ea typeface="Haffer XH Regular"/>
                <a:cs typeface="Haffer XH Regular"/>
                <a:sym typeface="Haffer XH Regular"/>
              </a:defRPr>
            </a:lvl3pPr>
            <a:lvl4pPr marL="0" indent="1371600" defTabSz="2438338">
              <a:lnSpc>
                <a:spcPct val="150000"/>
              </a:lnSpc>
              <a:spcBef>
                <a:spcPts val="0"/>
              </a:spcBef>
              <a:buSzTx/>
              <a:buNone/>
              <a:defRPr sz="3000">
                <a:latin typeface="Haffer XH Regular"/>
                <a:ea typeface="Haffer XH Regular"/>
                <a:cs typeface="Haffer XH Regular"/>
                <a:sym typeface="Haffer XH Regular"/>
              </a:defRPr>
            </a:lvl4pPr>
            <a:lvl5pPr marL="0" indent="1828800" defTabSz="2438338">
              <a:lnSpc>
                <a:spcPct val="150000"/>
              </a:lnSpc>
              <a:spcBef>
                <a:spcPts val="0"/>
              </a:spcBef>
              <a:buSzTx/>
              <a:buNone/>
              <a:defRPr sz="3000">
                <a:latin typeface="Haffer XH Regular"/>
                <a:ea typeface="Haffer XH Regular"/>
                <a:cs typeface="Haffer XH Regular"/>
                <a:sym typeface="Haffer XH Regular"/>
              </a:defRPr>
            </a:lvl5pPr>
          </a:lstStyle>
          <a:p>
            <a:pPr/>
            <a:r>
              <a:t>Content</a:t>
            </a:r>
          </a:p>
          <a:p>
            <a:pPr lvl="1"/>
            <a:r>
              <a:t/>
            </a:r>
          </a:p>
          <a:p>
            <a:pPr lvl="2"/>
            <a:r>
              <a:t/>
            </a:r>
          </a:p>
          <a:p>
            <a:pPr lvl="3"/>
            <a:r>
              <a:t/>
            </a:r>
          </a:p>
          <a:p>
            <a:pPr lvl="4"/>
            <a:r>
              <a:t/>
            </a:r>
          </a:p>
        </p:txBody>
      </p:sp>
      <p:graphicFrame>
        <p:nvGraphicFramePr>
          <p:cNvPr id="180" name="Stående 2D-stapeldiagram"/>
          <p:cNvGraphicFramePr/>
          <p:nvPr/>
        </p:nvGraphicFramePr>
        <p:xfrm>
          <a:off x="13428463" y="4783890"/>
          <a:ext cx="7975161" cy="6007761"/>
        </p:xfrm>
        <a:graphic xmlns:a="http://schemas.openxmlformats.org/drawingml/2006/main">
          <a:graphicData uri="http://schemas.openxmlformats.org/drawingml/2006/chart">
            <c:chart xmlns:c="http://schemas.openxmlformats.org/drawingml/2006/chart" r:id="rId2"/>
          </a:graphicData>
        </a:graphic>
      </p:graphicFrame>
      <p:pic>
        <p:nvPicPr>
          <p:cNvPr id="181" name="ME_LOGO_BLACK.ai" descr="ME_LOGO_BLACK.ai"/>
          <p:cNvPicPr>
            <a:picLocks noChangeAspect="1"/>
          </p:cNvPicPr>
          <p:nvPr/>
        </p:nvPicPr>
        <p:blipFill>
          <a:blip r:embed="rId3">
            <a:extLst/>
          </a:blip>
          <a:srcRect l="0" t="0" r="0" b="32029"/>
          <a:stretch>
            <a:fillRect/>
          </a:stretch>
        </p:blipFill>
        <p:spPr>
          <a:xfrm>
            <a:off x="22713644" y="637694"/>
            <a:ext cx="797387" cy="512429"/>
          </a:xfrm>
          <a:prstGeom prst="rect">
            <a:avLst/>
          </a:prstGeom>
          <a:ln w="12700">
            <a:miter lim="400000"/>
          </a:ln>
        </p:spPr>
      </p:pic>
      <p:sp>
        <p:nvSpPr>
          <p:cNvPr id="182"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peldiagram">
    <p:spTree>
      <p:nvGrpSpPr>
        <p:cNvPr id="1" name=""/>
        <p:cNvGrpSpPr/>
        <p:nvPr/>
      </p:nvGrpSpPr>
      <p:grpSpPr>
        <a:xfrm>
          <a:off x="0" y="0"/>
          <a:ext cx="0" cy="0"/>
          <a:chOff x="0" y="0"/>
          <a:chExt cx="0" cy="0"/>
        </a:xfrm>
      </p:grpSpPr>
      <p:sp>
        <p:nvSpPr>
          <p:cNvPr id="189" name="Rektangel"/>
          <p:cNvSpPr/>
          <p:nvPr/>
        </p:nvSpPr>
        <p:spPr>
          <a:xfrm>
            <a:off x="-1203" y="0"/>
            <a:ext cx="24386406" cy="13716001"/>
          </a:xfrm>
          <a:prstGeom prst="rect">
            <a:avLst/>
          </a:prstGeom>
          <a:solidFill>
            <a:srgbClr val="FFFFFF"/>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190" name="Presentation title…"/>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Presentation title</a:t>
            </a:r>
          </a:p>
          <a:p>
            <a:pPr algn="l">
              <a:lnSpc>
                <a:spcPct val="140000"/>
              </a:lnSpc>
            </a:pPr>
            <a:r>
              <a:t>Month, day and year</a:t>
            </a:r>
          </a:p>
        </p:txBody>
      </p:sp>
      <p:sp>
        <p:nvSpPr>
          <p:cNvPr id="191" name="Header"/>
          <p:cNvSpPr txBox="1"/>
          <p:nvPr>
            <p:ph type="title" hasCustomPrompt="1"/>
          </p:nvPr>
        </p:nvSpPr>
        <p:spPr>
          <a:xfrm>
            <a:off x="2299404" y="1709580"/>
            <a:ext cx="19785192" cy="2390637"/>
          </a:xfrm>
          <a:prstGeom prst="rect">
            <a:avLst/>
          </a:prstGeom>
        </p:spPr>
        <p:txBody>
          <a:bodyPr anchor="t">
            <a:noAutofit/>
          </a:bodyPr>
          <a:lstStyle>
            <a:lvl1pPr defTabSz="2438338">
              <a:lnSpc>
                <a:spcPct val="80000"/>
              </a:lnSpc>
              <a:defRPr sz="7000">
                <a:latin typeface="+mn-lt"/>
                <a:ea typeface="+mn-ea"/>
                <a:cs typeface="+mn-cs"/>
                <a:sym typeface="Victor Serif 50 Medium"/>
              </a:defRPr>
            </a:lvl1pPr>
          </a:lstStyle>
          <a:p>
            <a:pPr/>
            <a:r>
              <a:t>Header</a:t>
            </a:r>
          </a:p>
        </p:txBody>
      </p:sp>
      <p:graphicFrame>
        <p:nvGraphicFramePr>
          <p:cNvPr id="192" name="Stående 2D-stapeldiagram"/>
          <p:cNvGraphicFramePr/>
          <p:nvPr/>
        </p:nvGraphicFramePr>
        <p:xfrm>
          <a:off x="2495145" y="4451981"/>
          <a:ext cx="18903934" cy="7214359"/>
        </p:xfrm>
        <a:graphic xmlns:a="http://schemas.openxmlformats.org/drawingml/2006/main">
          <a:graphicData uri="http://schemas.openxmlformats.org/drawingml/2006/chart">
            <c:chart xmlns:c="http://schemas.openxmlformats.org/drawingml/2006/chart" r:id="rId2"/>
          </a:graphicData>
        </a:graphic>
      </p:graphicFrame>
      <p:pic>
        <p:nvPicPr>
          <p:cNvPr id="193" name="ME_LOGO_BLACK.ai" descr="ME_LOGO_BLACK.ai"/>
          <p:cNvPicPr>
            <a:picLocks noChangeAspect="1"/>
          </p:cNvPicPr>
          <p:nvPr/>
        </p:nvPicPr>
        <p:blipFill>
          <a:blip r:embed="rId3">
            <a:extLst/>
          </a:blip>
          <a:srcRect l="0" t="0" r="0" b="32029"/>
          <a:stretch>
            <a:fillRect/>
          </a:stretch>
        </p:blipFill>
        <p:spPr>
          <a:xfrm>
            <a:off x="22713644" y="637694"/>
            <a:ext cx="797387" cy="512429"/>
          </a:xfrm>
          <a:prstGeom prst="rect">
            <a:avLst/>
          </a:prstGeom>
          <a:ln w="12700">
            <a:miter lim="400000"/>
          </a:ln>
        </p:spPr>
      </p:pic>
      <p:sp>
        <p:nvSpPr>
          <p:cNvPr id="194"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njediagram + text">
    <p:spTree>
      <p:nvGrpSpPr>
        <p:cNvPr id="1" name=""/>
        <p:cNvGrpSpPr/>
        <p:nvPr/>
      </p:nvGrpSpPr>
      <p:grpSpPr>
        <a:xfrm>
          <a:off x="0" y="0"/>
          <a:ext cx="0" cy="0"/>
          <a:chOff x="0" y="0"/>
          <a:chExt cx="0" cy="0"/>
        </a:xfrm>
      </p:grpSpPr>
      <p:sp>
        <p:nvSpPr>
          <p:cNvPr id="201" name="Rektangel"/>
          <p:cNvSpPr/>
          <p:nvPr/>
        </p:nvSpPr>
        <p:spPr>
          <a:xfrm>
            <a:off x="-1203" y="0"/>
            <a:ext cx="24386406" cy="13716001"/>
          </a:xfrm>
          <a:prstGeom prst="rect">
            <a:avLst/>
          </a:prstGeom>
          <a:solidFill>
            <a:srgbClr val="FFFFFF"/>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202" name="Presentation title…"/>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Presentation title</a:t>
            </a:r>
          </a:p>
          <a:p>
            <a:pPr algn="l">
              <a:lnSpc>
                <a:spcPct val="140000"/>
              </a:lnSpc>
            </a:pPr>
            <a:r>
              <a:t>Month, day and year</a:t>
            </a:r>
          </a:p>
        </p:txBody>
      </p:sp>
      <p:sp>
        <p:nvSpPr>
          <p:cNvPr id="203" name="Header"/>
          <p:cNvSpPr txBox="1"/>
          <p:nvPr>
            <p:ph type="title" hasCustomPrompt="1"/>
          </p:nvPr>
        </p:nvSpPr>
        <p:spPr>
          <a:xfrm>
            <a:off x="2299404" y="1709580"/>
            <a:ext cx="19785192" cy="2390637"/>
          </a:xfrm>
          <a:prstGeom prst="rect">
            <a:avLst/>
          </a:prstGeom>
        </p:spPr>
        <p:txBody>
          <a:bodyPr anchor="t">
            <a:noAutofit/>
          </a:bodyPr>
          <a:lstStyle>
            <a:lvl1pPr defTabSz="2438338">
              <a:lnSpc>
                <a:spcPct val="80000"/>
              </a:lnSpc>
              <a:defRPr sz="7000">
                <a:latin typeface="+mn-lt"/>
                <a:ea typeface="+mn-ea"/>
                <a:cs typeface="+mn-cs"/>
                <a:sym typeface="Victor Serif 50 Medium"/>
              </a:defRPr>
            </a:lvl1pPr>
          </a:lstStyle>
          <a:p>
            <a:pPr/>
            <a:r>
              <a:t>Header</a:t>
            </a:r>
          </a:p>
        </p:txBody>
      </p:sp>
      <p:sp>
        <p:nvSpPr>
          <p:cNvPr id="204" name="Brödtext nivå ett…"/>
          <p:cNvSpPr txBox="1"/>
          <p:nvPr>
            <p:ph type="body" sz="quarter" idx="1" hasCustomPrompt="1"/>
          </p:nvPr>
        </p:nvSpPr>
        <p:spPr>
          <a:xfrm>
            <a:off x="3037101" y="4741684"/>
            <a:ext cx="7485384" cy="6431407"/>
          </a:xfrm>
          <a:prstGeom prst="rect">
            <a:avLst/>
          </a:prstGeom>
        </p:spPr>
        <p:txBody>
          <a:bodyPr anchor="t">
            <a:noAutofit/>
          </a:bodyPr>
          <a:lstStyle>
            <a:lvl1pPr marL="0" indent="0" defTabSz="2438338">
              <a:lnSpc>
                <a:spcPct val="150000"/>
              </a:lnSpc>
              <a:spcBef>
                <a:spcPts val="0"/>
              </a:spcBef>
              <a:buSzTx/>
              <a:buNone/>
              <a:defRPr sz="3000">
                <a:latin typeface="Haffer XH Regular"/>
                <a:ea typeface="Haffer XH Regular"/>
                <a:cs typeface="Haffer XH Regular"/>
                <a:sym typeface="Haffer XH Regular"/>
              </a:defRPr>
            </a:lvl1pPr>
            <a:lvl2pPr marL="0" indent="457200" defTabSz="2438338">
              <a:lnSpc>
                <a:spcPct val="150000"/>
              </a:lnSpc>
              <a:spcBef>
                <a:spcPts val="0"/>
              </a:spcBef>
              <a:buSzTx/>
              <a:buNone/>
              <a:defRPr sz="3000">
                <a:latin typeface="Haffer XH Regular"/>
                <a:ea typeface="Haffer XH Regular"/>
                <a:cs typeface="Haffer XH Regular"/>
                <a:sym typeface="Haffer XH Regular"/>
              </a:defRPr>
            </a:lvl2pPr>
            <a:lvl3pPr marL="0" indent="914400" defTabSz="2438338">
              <a:lnSpc>
                <a:spcPct val="150000"/>
              </a:lnSpc>
              <a:spcBef>
                <a:spcPts val="0"/>
              </a:spcBef>
              <a:buSzTx/>
              <a:buNone/>
              <a:defRPr sz="3000">
                <a:latin typeface="Haffer XH Regular"/>
                <a:ea typeface="Haffer XH Regular"/>
                <a:cs typeface="Haffer XH Regular"/>
                <a:sym typeface="Haffer XH Regular"/>
              </a:defRPr>
            </a:lvl3pPr>
            <a:lvl4pPr marL="0" indent="1371600" defTabSz="2438338">
              <a:lnSpc>
                <a:spcPct val="150000"/>
              </a:lnSpc>
              <a:spcBef>
                <a:spcPts val="0"/>
              </a:spcBef>
              <a:buSzTx/>
              <a:buNone/>
              <a:defRPr sz="3000">
                <a:latin typeface="Haffer XH Regular"/>
                <a:ea typeface="Haffer XH Regular"/>
                <a:cs typeface="Haffer XH Regular"/>
                <a:sym typeface="Haffer XH Regular"/>
              </a:defRPr>
            </a:lvl4pPr>
            <a:lvl5pPr marL="0" indent="1828800" defTabSz="2438338">
              <a:lnSpc>
                <a:spcPct val="150000"/>
              </a:lnSpc>
              <a:spcBef>
                <a:spcPts val="0"/>
              </a:spcBef>
              <a:buSzTx/>
              <a:buNone/>
              <a:defRPr sz="3000">
                <a:latin typeface="Haffer XH Regular"/>
                <a:ea typeface="Haffer XH Regular"/>
                <a:cs typeface="Haffer XH Regular"/>
                <a:sym typeface="Haffer XH Regular"/>
              </a:defRPr>
            </a:lvl5pPr>
          </a:lstStyle>
          <a:p>
            <a:pPr/>
            <a:r>
              <a:t>Content</a:t>
            </a:r>
          </a:p>
          <a:p>
            <a:pPr lvl="1"/>
            <a:r>
              <a:t/>
            </a:r>
          </a:p>
          <a:p>
            <a:pPr lvl="2"/>
            <a:r>
              <a:t/>
            </a:r>
          </a:p>
          <a:p>
            <a:pPr lvl="3"/>
            <a:r>
              <a:t/>
            </a:r>
          </a:p>
          <a:p>
            <a:pPr lvl="4"/>
            <a:r>
              <a:t/>
            </a:r>
          </a:p>
        </p:txBody>
      </p:sp>
      <p:graphicFrame>
        <p:nvGraphicFramePr>
          <p:cNvPr id="205" name="2D-linjediagram"/>
          <p:cNvGraphicFramePr/>
          <p:nvPr/>
        </p:nvGraphicFramePr>
        <p:xfrm>
          <a:off x="13432001" y="4783517"/>
          <a:ext cx="8110261" cy="6008506"/>
        </p:xfrm>
        <a:graphic xmlns:a="http://schemas.openxmlformats.org/drawingml/2006/main">
          <a:graphicData uri="http://schemas.openxmlformats.org/drawingml/2006/chart">
            <c:chart xmlns:c="http://schemas.openxmlformats.org/drawingml/2006/chart" r:id="rId2"/>
          </a:graphicData>
        </a:graphic>
      </p:graphicFrame>
      <p:pic>
        <p:nvPicPr>
          <p:cNvPr id="206" name="ME_LOGO_BLACK.ai" descr="ME_LOGO_BLACK.ai"/>
          <p:cNvPicPr>
            <a:picLocks noChangeAspect="1"/>
          </p:cNvPicPr>
          <p:nvPr/>
        </p:nvPicPr>
        <p:blipFill>
          <a:blip r:embed="rId3">
            <a:extLst/>
          </a:blip>
          <a:srcRect l="0" t="0" r="0" b="32029"/>
          <a:stretch>
            <a:fillRect/>
          </a:stretch>
        </p:blipFill>
        <p:spPr>
          <a:xfrm>
            <a:off x="22713644" y="637694"/>
            <a:ext cx="797387" cy="512429"/>
          </a:xfrm>
          <a:prstGeom prst="rect">
            <a:avLst/>
          </a:prstGeom>
          <a:ln w="12700">
            <a:miter lim="400000"/>
          </a:ln>
        </p:spPr>
      </p:pic>
      <p:sp>
        <p:nvSpPr>
          <p:cNvPr id="207"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njediagram">
    <p:spTree>
      <p:nvGrpSpPr>
        <p:cNvPr id="1" name=""/>
        <p:cNvGrpSpPr/>
        <p:nvPr/>
      </p:nvGrpSpPr>
      <p:grpSpPr>
        <a:xfrm>
          <a:off x="0" y="0"/>
          <a:ext cx="0" cy="0"/>
          <a:chOff x="0" y="0"/>
          <a:chExt cx="0" cy="0"/>
        </a:xfrm>
      </p:grpSpPr>
      <p:sp>
        <p:nvSpPr>
          <p:cNvPr id="214" name="Rektangel"/>
          <p:cNvSpPr/>
          <p:nvPr/>
        </p:nvSpPr>
        <p:spPr>
          <a:xfrm>
            <a:off x="-1203" y="0"/>
            <a:ext cx="24386406" cy="13716001"/>
          </a:xfrm>
          <a:prstGeom prst="rect">
            <a:avLst/>
          </a:prstGeom>
          <a:solidFill>
            <a:srgbClr val="FFFFFF"/>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215" name="Presentation title…"/>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Presentation title</a:t>
            </a:r>
          </a:p>
          <a:p>
            <a:pPr algn="l">
              <a:lnSpc>
                <a:spcPct val="140000"/>
              </a:lnSpc>
            </a:pPr>
            <a:r>
              <a:t>Month, day and year</a:t>
            </a:r>
          </a:p>
        </p:txBody>
      </p:sp>
      <p:sp>
        <p:nvSpPr>
          <p:cNvPr id="216" name="Header"/>
          <p:cNvSpPr txBox="1"/>
          <p:nvPr>
            <p:ph type="title" hasCustomPrompt="1"/>
          </p:nvPr>
        </p:nvSpPr>
        <p:spPr>
          <a:xfrm>
            <a:off x="2299404" y="1709580"/>
            <a:ext cx="19785192" cy="2390637"/>
          </a:xfrm>
          <a:prstGeom prst="rect">
            <a:avLst/>
          </a:prstGeom>
        </p:spPr>
        <p:txBody>
          <a:bodyPr anchor="t">
            <a:noAutofit/>
          </a:bodyPr>
          <a:lstStyle>
            <a:lvl1pPr defTabSz="2438338">
              <a:lnSpc>
                <a:spcPct val="80000"/>
              </a:lnSpc>
              <a:defRPr sz="7000">
                <a:latin typeface="+mn-lt"/>
                <a:ea typeface="+mn-ea"/>
                <a:cs typeface="+mn-cs"/>
                <a:sym typeface="Victor Serif 50 Medium"/>
              </a:defRPr>
            </a:lvl1pPr>
          </a:lstStyle>
          <a:p>
            <a:pPr/>
            <a:r>
              <a:t>Header</a:t>
            </a:r>
          </a:p>
        </p:txBody>
      </p:sp>
      <p:graphicFrame>
        <p:nvGraphicFramePr>
          <p:cNvPr id="217" name="2D-linjediagram"/>
          <p:cNvGraphicFramePr/>
          <p:nvPr/>
        </p:nvGraphicFramePr>
        <p:xfrm>
          <a:off x="2494138" y="4449735"/>
          <a:ext cx="19089272" cy="7225200"/>
        </p:xfrm>
        <a:graphic xmlns:a="http://schemas.openxmlformats.org/drawingml/2006/main">
          <a:graphicData uri="http://schemas.openxmlformats.org/drawingml/2006/chart">
            <c:chart xmlns:c="http://schemas.openxmlformats.org/drawingml/2006/chart" r:id="rId2"/>
          </a:graphicData>
        </a:graphic>
      </p:graphicFrame>
      <p:pic>
        <p:nvPicPr>
          <p:cNvPr id="218" name="ME_LOGO_BLACK.ai" descr="ME_LOGO_BLACK.ai"/>
          <p:cNvPicPr>
            <a:picLocks noChangeAspect="1"/>
          </p:cNvPicPr>
          <p:nvPr/>
        </p:nvPicPr>
        <p:blipFill>
          <a:blip r:embed="rId3">
            <a:extLst/>
          </a:blip>
          <a:srcRect l="0" t="0" r="0" b="32029"/>
          <a:stretch>
            <a:fillRect/>
          </a:stretch>
        </p:blipFill>
        <p:spPr>
          <a:xfrm>
            <a:off x="22713644" y="637694"/>
            <a:ext cx="797387" cy="512429"/>
          </a:xfrm>
          <a:prstGeom prst="rect">
            <a:avLst/>
          </a:prstGeom>
          <a:ln w="12700">
            <a:miter lim="400000"/>
          </a:ln>
        </p:spPr>
      </p:pic>
      <p:sp>
        <p:nvSpPr>
          <p:cNvPr id="219"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rkeldiagram + text">
    <p:spTree>
      <p:nvGrpSpPr>
        <p:cNvPr id="1" name=""/>
        <p:cNvGrpSpPr/>
        <p:nvPr/>
      </p:nvGrpSpPr>
      <p:grpSpPr>
        <a:xfrm>
          <a:off x="0" y="0"/>
          <a:ext cx="0" cy="0"/>
          <a:chOff x="0" y="0"/>
          <a:chExt cx="0" cy="0"/>
        </a:xfrm>
      </p:grpSpPr>
      <p:sp>
        <p:nvSpPr>
          <p:cNvPr id="226" name="Rektangel"/>
          <p:cNvSpPr/>
          <p:nvPr/>
        </p:nvSpPr>
        <p:spPr>
          <a:xfrm>
            <a:off x="-1203" y="0"/>
            <a:ext cx="24386406" cy="13716001"/>
          </a:xfrm>
          <a:prstGeom prst="rect">
            <a:avLst/>
          </a:prstGeom>
          <a:solidFill>
            <a:srgbClr val="FFFFFF"/>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227" name="Presentation title…"/>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Presentation title</a:t>
            </a:r>
          </a:p>
          <a:p>
            <a:pPr algn="l">
              <a:lnSpc>
                <a:spcPct val="140000"/>
              </a:lnSpc>
            </a:pPr>
            <a:r>
              <a:t>Month, day and year</a:t>
            </a:r>
          </a:p>
        </p:txBody>
      </p:sp>
      <p:sp>
        <p:nvSpPr>
          <p:cNvPr id="228" name="Header"/>
          <p:cNvSpPr txBox="1"/>
          <p:nvPr>
            <p:ph type="title" hasCustomPrompt="1"/>
          </p:nvPr>
        </p:nvSpPr>
        <p:spPr>
          <a:xfrm>
            <a:off x="2299404" y="1709580"/>
            <a:ext cx="19785192" cy="2390637"/>
          </a:xfrm>
          <a:prstGeom prst="rect">
            <a:avLst/>
          </a:prstGeom>
        </p:spPr>
        <p:txBody>
          <a:bodyPr anchor="t">
            <a:noAutofit/>
          </a:bodyPr>
          <a:lstStyle>
            <a:lvl1pPr defTabSz="2438338">
              <a:lnSpc>
                <a:spcPct val="80000"/>
              </a:lnSpc>
              <a:defRPr sz="7000">
                <a:latin typeface="+mn-lt"/>
                <a:ea typeface="+mn-ea"/>
                <a:cs typeface="+mn-cs"/>
                <a:sym typeface="Victor Serif 50 Medium"/>
              </a:defRPr>
            </a:lvl1pPr>
          </a:lstStyle>
          <a:p>
            <a:pPr/>
            <a:r>
              <a:t>Header</a:t>
            </a:r>
          </a:p>
        </p:txBody>
      </p:sp>
      <p:sp>
        <p:nvSpPr>
          <p:cNvPr id="229" name="Brödtext nivå ett…"/>
          <p:cNvSpPr txBox="1"/>
          <p:nvPr>
            <p:ph type="body" sz="quarter" idx="1" hasCustomPrompt="1"/>
          </p:nvPr>
        </p:nvSpPr>
        <p:spPr>
          <a:xfrm>
            <a:off x="3037101" y="4741684"/>
            <a:ext cx="7485384" cy="6431407"/>
          </a:xfrm>
          <a:prstGeom prst="rect">
            <a:avLst/>
          </a:prstGeom>
        </p:spPr>
        <p:txBody>
          <a:bodyPr anchor="t">
            <a:noAutofit/>
          </a:bodyPr>
          <a:lstStyle>
            <a:lvl1pPr marL="0" indent="0" defTabSz="2438338">
              <a:lnSpc>
                <a:spcPct val="150000"/>
              </a:lnSpc>
              <a:spcBef>
                <a:spcPts val="0"/>
              </a:spcBef>
              <a:buSzTx/>
              <a:buNone/>
              <a:defRPr sz="3000">
                <a:latin typeface="Haffer XH Regular"/>
                <a:ea typeface="Haffer XH Regular"/>
                <a:cs typeface="Haffer XH Regular"/>
                <a:sym typeface="Haffer XH Regular"/>
              </a:defRPr>
            </a:lvl1pPr>
            <a:lvl2pPr marL="0" indent="457200" defTabSz="2438338">
              <a:lnSpc>
                <a:spcPct val="150000"/>
              </a:lnSpc>
              <a:spcBef>
                <a:spcPts val="0"/>
              </a:spcBef>
              <a:buSzTx/>
              <a:buNone/>
              <a:defRPr sz="3000">
                <a:latin typeface="Haffer XH Regular"/>
                <a:ea typeface="Haffer XH Regular"/>
                <a:cs typeface="Haffer XH Regular"/>
                <a:sym typeface="Haffer XH Regular"/>
              </a:defRPr>
            </a:lvl2pPr>
            <a:lvl3pPr marL="0" indent="914400" defTabSz="2438338">
              <a:lnSpc>
                <a:spcPct val="150000"/>
              </a:lnSpc>
              <a:spcBef>
                <a:spcPts val="0"/>
              </a:spcBef>
              <a:buSzTx/>
              <a:buNone/>
              <a:defRPr sz="3000">
                <a:latin typeface="Haffer XH Regular"/>
                <a:ea typeface="Haffer XH Regular"/>
                <a:cs typeface="Haffer XH Regular"/>
                <a:sym typeface="Haffer XH Regular"/>
              </a:defRPr>
            </a:lvl3pPr>
            <a:lvl4pPr marL="0" indent="1371600" defTabSz="2438338">
              <a:lnSpc>
                <a:spcPct val="150000"/>
              </a:lnSpc>
              <a:spcBef>
                <a:spcPts val="0"/>
              </a:spcBef>
              <a:buSzTx/>
              <a:buNone/>
              <a:defRPr sz="3000">
                <a:latin typeface="Haffer XH Regular"/>
                <a:ea typeface="Haffer XH Regular"/>
                <a:cs typeface="Haffer XH Regular"/>
                <a:sym typeface="Haffer XH Regular"/>
              </a:defRPr>
            </a:lvl4pPr>
            <a:lvl5pPr marL="0" indent="1828800" defTabSz="2438338">
              <a:lnSpc>
                <a:spcPct val="150000"/>
              </a:lnSpc>
              <a:spcBef>
                <a:spcPts val="0"/>
              </a:spcBef>
              <a:buSzTx/>
              <a:buNone/>
              <a:defRPr sz="3000">
                <a:latin typeface="Haffer XH Regular"/>
                <a:ea typeface="Haffer XH Regular"/>
                <a:cs typeface="Haffer XH Regular"/>
                <a:sym typeface="Haffer XH Regular"/>
              </a:defRPr>
            </a:lvl5pPr>
          </a:lstStyle>
          <a:p>
            <a:pPr/>
            <a:r>
              <a:t>Content</a:t>
            </a:r>
          </a:p>
          <a:p>
            <a:pPr lvl="1"/>
            <a:r>
              <a:t/>
            </a:r>
          </a:p>
          <a:p>
            <a:pPr lvl="2"/>
            <a:r>
              <a:t/>
            </a:r>
          </a:p>
          <a:p>
            <a:pPr lvl="3"/>
            <a:r>
              <a:t/>
            </a:r>
          </a:p>
          <a:p>
            <a:pPr lvl="4"/>
            <a:r>
              <a:t/>
            </a:r>
          </a:p>
        </p:txBody>
      </p:sp>
      <p:graphicFrame>
        <p:nvGraphicFramePr>
          <p:cNvPr id="230" name="2D-munkdiagram"/>
          <p:cNvGraphicFramePr/>
          <p:nvPr/>
        </p:nvGraphicFramePr>
        <p:xfrm>
          <a:off x="13147455" y="3231717"/>
          <a:ext cx="9026953" cy="9026952"/>
        </p:xfrm>
        <a:graphic xmlns:a="http://schemas.openxmlformats.org/drawingml/2006/main">
          <a:graphicData uri="http://schemas.openxmlformats.org/drawingml/2006/chart">
            <c:chart xmlns:c="http://schemas.openxmlformats.org/drawingml/2006/chart" r:id="rId2"/>
          </a:graphicData>
        </a:graphic>
      </p:graphicFrame>
      <p:pic>
        <p:nvPicPr>
          <p:cNvPr id="231" name="ME_LOGO_BLACK.ai" descr="ME_LOGO_BLACK.ai"/>
          <p:cNvPicPr>
            <a:picLocks noChangeAspect="1"/>
          </p:cNvPicPr>
          <p:nvPr/>
        </p:nvPicPr>
        <p:blipFill>
          <a:blip r:embed="rId3">
            <a:extLst/>
          </a:blip>
          <a:srcRect l="0" t="0" r="0" b="32029"/>
          <a:stretch>
            <a:fillRect/>
          </a:stretch>
        </p:blipFill>
        <p:spPr>
          <a:xfrm>
            <a:off x="22713644" y="637694"/>
            <a:ext cx="797387" cy="512429"/>
          </a:xfrm>
          <a:prstGeom prst="rect">
            <a:avLst/>
          </a:prstGeom>
          <a:ln w="12700">
            <a:miter lim="400000"/>
          </a:ln>
        </p:spPr>
      </p:pic>
      <p:sp>
        <p:nvSpPr>
          <p:cNvPr id="232"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rkeldiagram">
    <p:spTree>
      <p:nvGrpSpPr>
        <p:cNvPr id="1" name=""/>
        <p:cNvGrpSpPr/>
        <p:nvPr/>
      </p:nvGrpSpPr>
      <p:grpSpPr>
        <a:xfrm>
          <a:off x="0" y="0"/>
          <a:ext cx="0" cy="0"/>
          <a:chOff x="0" y="0"/>
          <a:chExt cx="0" cy="0"/>
        </a:xfrm>
      </p:grpSpPr>
      <p:sp>
        <p:nvSpPr>
          <p:cNvPr id="239" name="Rektangel"/>
          <p:cNvSpPr/>
          <p:nvPr/>
        </p:nvSpPr>
        <p:spPr>
          <a:xfrm>
            <a:off x="-1203" y="0"/>
            <a:ext cx="24386406" cy="13716001"/>
          </a:xfrm>
          <a:prstGeom prst="rect">
            <a:avLst/>
          </a:prstGeom>
          <a:solidFill>
            <a:srgbClr val="FFFFFF"/>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240" name="Presentation title…"/>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Presentation title</a:t>
            </a:r>
          </a:p>
          <a:p>
            <a:pPr algn="l">
              <a:lnSpc>
                <a:spcPct val="140000"/>
              </a:lnSpc>
            </a:pPr>
            <a:r>
              <a:t>Month, day and year</a:t>
            </a:r>
          </a:p>
        </p:txBody>
      </p:sp>
      <p:sp>
        <p:nvSpPr>
          <p:cNvPr id="241" name="Header"/>
          <p:cNvSpPr txBox="1"/>
          <p:nvPr>
            <p:ph type="title" hasCustomPrompt="1"/>
          </p:nvPr>
        </p:nvSpPr>
        <p:spPr>
          <a:xfrm>
            <a:off x="2299404" y="1709580"/>
            <a:ext cx="19785192" cy="2390637"/>
          </a:xfrm>
          <a:prstGeom prst="rect">
            <a:avLst/>
          </a:prstGeom>
        </p:spPr>
        <p:txBody>
          <a:bodyPr anchor="t">
            <a:noAutofit/>
          </a:bodyPr>
          <a:lstStyle>
            <a:lvl1pPr defTabSz="2438338">
              <a:lnSpc>
                <a:spcPct val="80000"/>
              </a:lnSpc>
              <a:defRPr sz="7000">
                <a:latin typeface="+mn-lt"/>
                <a:ea typeface="+mn-ea"/>
                <a:cs typeface="+mn-cs"/>
                <a:sym typeface="Victor Serif 50 Medium"/>
              </a:defRPr>
            </a:lvl1pPr>
          </a:lstStyle>
          <a:p>
            <a:pPr/>
            <a:r>
              <a:t>Header</a:t>
            </a:r>
          </a:p>
        </p:txBody>
      </p:sp>
      <p:graphicFrame>
        <p:nvGraphicFramePr>
          <p:cNvPr id="242" name="2D-munkdiagram"/>
          <p:cNvGraphicFramePr/>
          <p:nvPr/>
        </p:nvGraphicFramePr>
        <p:xfrm>
          <a:off x="5790753" y="1891917"/>
          <a:ext cx="12802494" cy="12802494"/>
        </p:xfrm>
        <a:graphic xmlns:a="http://schemas.openxmlformats.org/drawingml/2006/main">
          <a:graphicData uri="http://schemas.openxmlformats.org/drawingml/2006/chart">
            <c:chart xmlns:c="http://schemas.openxmlformats.org/drawingml/2006/chart" r:id="rId2"/>
          </a:graphicData>
        </a:graphic>
      </p:graphicFrame>
      <p:pic>
        <p:nvPicPr>
          <p:cNvPr id="243" name="ME_LOGO_BLACK.ai" descr="ME_LOGO_BLACK.ai"/>
          <p:cNvPicPr>
            <a:picLocks noChangeAspect="1"/>
          </p:cNvPicPr>
          <p:nvPr/>
        </p:nvPicPr>
        <p:blipFill>
          <a:blip r:embed="rId3">
            <a:extLst/>
          </a:blip>
          <a:srcRect l="0" t="0" r="0" b="32029"/>
          <a:stretch>
            <a:fillRect/>
          </a:stretch>
        </p:blipFill>
        <p:spPr>
          <a:xfrm>
            <a:off x="22713644" y="637694"/>
            <a:ext cx="797387" cy="512429"/>
          </a:xfrm>
          <a:prstGeom prst="rect">
            <a:avLst/>
          </a:prstGeom>
          <a:ln w="12700">
            <a:miter lim="400000"/>
          </a:ln>
        </p:spPr>
      </p:pic>
      <p:sp>
        <p:nvSpPr>
          <p:cNvPr id="244"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rt page (small font)">
    <p:spTree>
      <p:nvGrpSpPr>
        <p:cNvPr id="1" name=""/>
        <p:cNvGrpSpPr/>
        <p:nvPr/>
      </p:nvGrpSpPr>
      <p:grpSpPr>
        <a:xfrm>
          <a:off x="0" y="0"/>
          <a:ext cx="0" cy="0"/>
          <a:chOff x="0" y="0"/>
          <a:chExt cx="0" cy="0"/>
        </a:xfrm>
      </p:grpSpPr>
      <p:sp>
        <p:nvSpPr>
          <p:cNvPr id="24"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pic>
        <p:nvPicPr>
          <p:cNvPr id="25" name="ME_LOGO_BLACK.ai" descr="ME_LOGO_BLACK.ai"/>
          <p:cNvPicPr>
            <a:picLocks noChangeAspect="1"/>
          </p:cNvPicPr>
          <p:nvPr/>
        </p:nvPicPr>
        <p:blipFill>
          <a:blip r:embed="rId2">
            <a:extLst/>
          </a:blip>
          <a:stretch>
            <a:fillRect/>
          </a:stretch>
        </p:blipFill>
        <p:spPr>
          <a:xfrm>
            <a:off x="22713644" y="637694"/>
            <a:ext cx="797387" cy="753903"/>
          </a:xfrm>
          <a:prstGeom prst="rect">
            <a:avLst/>
          </a:prstGeom>
          <a:ln w="12700">
            <a:miter lim="400000"/>
          </a:ln>
        </p:spPr>
      </p:pic>
      <p:sp>
        <p:nvSpPr>
          <p:cNvPr id="26" name="Rektangel"/>
          <p:cNvSpPr txBox="1"/>
          <p:nvPr/>
        </p:nvSpPr>
        <p:spPr>
          <a:xfrm>
            <a:off x="895176" y="569875"/>
            <a:ext cx="3328375" cy="889541"/>
          </a:xfrm>
          <a:prstGeom prst="rect">
            <a:avLst/>
          </a:prstGeom>
          <a:ln w="12700">
            <a:miter lim="400000"/>
          </a:ln>
        </p:spPr>
        <p:txBody>
          <a:bodyPr lIns="50800" tIns="50800" rIns="50800" bIns="50800">
            <a:normAutofit fontScale="100000" lnSpcReduction="0"/>
          </a:bodyPr>
          <a:lstStyle/>
          <a:p>
            <a:pPr algn="l">
              <a:lnSpc>
                <a:spcPct val="140000"/>
              </a:lnSpc>
            </a:pPr>
          </a:p>
        </p:txBody>
      </p:sp>
      <p:sp>
        <p:nvSpPr>
          <p:cNvPr id="27" name="Additional info"/>
          <p:cNvSpPr txBox="1"/>
          <p:nvPr>
            <p:ph type="body" sz="quarter" idx="21" hasCustomPrompt="1"/>
          </p:nvPr>
        </p:nvSpPr>
        <p:spPr>
          <a:xfrm>
            <a:off x="2299404" y="11859862"/>
            <a:ext cx="19785193" cy="636979"/>
          </a:xfrm>
          <a:prstGeom prst="rect">
            <a:avLst/>
          </a:prstGeom>
        </p:spPr>
        <p:txBody>
          <a:bodyPr lIns="45719" tIns="45719" rIns="45719" bIns="45719" anchor="b"/>
          <a:lstStyle>
            <a:lvl1pPr marL="0" indent="0">
              <a:spcBef>
                <a:spcPts val="0"/>
              </a:spcBef>
              <a:buSzTx/>
              <a:buNone/>
              <a:defRPr sz="1200">
                <a:latin typeface="Haffer XH Regular"/>
                <a:ea typeface="Haffer XH Regular"/>
                <a:cs typeface="Haffer XH Regular"/>
                <a:sym typeface="Haffer XH Regular"/>
              </a:defRPr>
            </a:lvl1pPr>
          </a:lstStyle>
          <a:p>
            <a:pPr/>
            <a:r>
              <a:t>Additional info</a:t>
            </a:r>
          </a:p>
        </p:txBody>
      </p:sp>
      <p:sp>
        <p:nvSpPr>
          <p:cNvPr id="28" name="Presentation title"/>
          <p:cNvSpPr txBox="1"/>
          <p:nvPr>
            <p:ph type="title" hasCustomPrompt="1"/>
          </p:nvPr>
        </p:nvSpPr>
        <p:spPr>
          <a:xfrm>
            <a:off x="2299404" y="3940051"/>
            <a:ext cx="19785193" cy="5510187"/>
          </a:xfrm>
          <a:prstGeom prst="rect">
            <a:avLst/>
          </a:prstGeom>
        </p:spPr>
        <p:txBody>
          <a:bodyPr anchor="b">
            <a:noAutofit/>
          </a:bodyPr>
          <a:lstStyle>
            <a:lvl1pPr algn="l" defTabSz="2438338">
              <a:lnSpc>
                <a:spcPct val="80000"/>
              </a:lnSpc>
              <a:defRPr sz="9500">
                <a:latin typeface="+mn-lt"/>
                <a:ea typeface="+mn-ea"/>
                <a:cs typeface="+mn-cs"/>
                <a:sym typeface="Victor Serif 50 Medium"/>
              </a:defRPr>
            </a:lvl1pPr>
          </a:lstStyle>
          <a:p>
            <a:pPr/>
            <a:r>
              <a:t>Presentation title</a:t>
            </a:r>
          </a:p>
        </p:txBody>
      </p:sp>
      <p:sp>
        <p:nvSpPr>
          <p:cNvPr id="29" name="Brödtext nivå ett…"/>
          <p:cNvSpPr txBox="1"/>
          <p:nvPr>
            <p:ph type="body" sz="quarter" idx="1" hasCustomPrompt="1"/>
          </p:nvPr>
        </p:nvSpPr>
        <p:spPr>
          <a:xfrm>
            <a:off x="2299404" y="9954635"/>
            <a:ext cx="19785193" cy="1842760"/>
          </a:xfrm>
          <a:prstGeom prst="rect">
            <a:avLst/>
          </a:prstGeom>
        </p:spPr>
        <p:txBody>
          <a:bodyPr anchor="t">
            <a:noAutofit/>
          </a:bodyPr>
          <a:lstStyle>
            <a:lvl1pPr marL="0" indent="0">
              <a:spcBef>
                <a:spcPts val="0"/>
              </a:spcBef>
              <a:buSzTx/>
              <a:buNone/>
              <a:defRPr sz="3000">
                <a:latin typeface="Haffer XH Regular"/>
                <a:ea typeface="Haffer XH Regular"/>
                <a:cs typeface="Haffer XH Regular"/>
                <a:sym typeface="Haffer XH Regular"/>
              </a:defRPr>
            </a:lvl1pPr>
            <a:lvl2pPr marL="0" indent="457200">
              <a:spcBef>
                <a:spcPts val="0"/>
              </a:spcBef>
              <a:buSzTx/>
              <a:buNone/>
              <a:defRPr sz="3000">
                <a:latin typeface="Haffer XH Regular"/>
                <a:ea typeface="Haffer XH Regular"/>
                <a:cs typeface="Haffer XH Regular"/>
                <a:sym typeface="Haffer XH Regular"/>
              </a:defRPr>
            </a:lvl2pPr>
            <a:lvl3pPr marL="0" indent="914400">
              <a:spcBef>
                <a:spcPts val="0"/>
              </a:spcBef>
              <a:buSzTx/>
              <a:buNone/>
              <a:defRPr sz="3000">
                <a:latin typeface="Haffer XH Regular"/>
                <a:ea typeface="Haffer XH Regular"/>
                <a:cs typeface="Haffer XH Regular"/>
                <a:sym typeface="Haffer XH Regular"/>
              </a:defRPr>
            </a:lvl3pPr>
            <a:lvl4pPr marL="0" indent="1371600">
              <a:spcBef>
                <a:spcPts val="0"/>
              </a:spcBef>
              <a:buSzTx/>
              <a:buNone/>
              <a:defRPr sz="3000">
                <a:latin typeface="Haffer XH Regular"/>
                <a:ea typeface="Haffer XH Regular"/>
                <a:cs typeface="Haffer XH Regular"/>
                <a:sym typeface="Haffer XH Regular"/>
              </a:defRPr>
            </a:lvl4pPr>
            <a:lvl5pPr marL="0" indent="1828800">
              <a:spcBef>
                <a:spcPts val="0"/>
              </a:spcBef>
              <a:buSzTx/>
              <a:buNone/>
              <a:defRPr sz="3000">
                <a:latin typeface="Haffer XH Regular"/>
                <a:ea typeface="Haffer XH Regular"/>
                <a:cs typeface="Haffer XH Regular"/>
                <a:sym typeface="Haffer XH Regular"/>
              </a:defRPr>
            </a:lvl5pPr>
          </a:lstStyle>
          <a:p>
            <a:pPr/>
            <a:r>
              <a:t>Sub header</a:t>
            </a:r>
          </a:p>
          <a:p>
            <a:pPr lvl="1"/>
            <a:r>
              <a:t/>
            </a:r>
          </a:p>
          <a:p>
            <a:pPr lvl="2"/>
            <a:r>
              <a:t/>
            </a:r>
          </a:p>
          <a:p>
            <a:pPr lvl="3"/>
            <a:r>
              <a:t/>
            </a:r>
          </a:p>
          <a:p>
            <a:pPr lvl="4"/>
            <a:r>
              <a:t/>
            </a:r>
          </a:p>
        </p:txBody>
      </p:sp>
      <p:sp>
        <p:nvSpPr>
          <p:cNvPr id="30"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elldiagram + text">
    <p:spTree>
      <p:nvGrpSpPr>
        <p:cNvPr id="1" name=""/>
        <p:cNvGrpSpPr/>
        <p:nvPr/>
      </p:nvGrpSpPr>
      <p:grpSpPr>
        <a:xfrm>
          <a:off x="0" y="0"/>
          <a:ext cx="0" cy="0"/>
          <a:chOff x="0" y="0"/>
          <a:chExt cx="0" cy="0"/>
        </a:xfrm>
      </p:grpSpPr>
      <p:sp>
        <p:nvSpPr>
          <p:cNvPr id="251" name="Rektangel"/>
          <p:cNvSpPr/>
          <p:nvPr/>
        </p:nvSpPr>
        <p:spPr>
          <a:xfrm>
            <a:off x="-4595196" y="5828218"/>
            <a:ext cx="24386405" cy="13716001"/>
          </a:xfrm>
          <a:prstGeom prst="rect">
            <a:avLst/>
          </a:prstGeom>
          <a:solidFill>
            <a:srgbClr val="FFFFFF"/>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252" name="Presentation title…"/>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Presentation title</a:t>
            </a:r>
          </a:p>
          <a:p>
            <a:pPr algn="l">
              <a:lnSpc>
                <a:spcPct val="140000"/>
              </a:lnSpc>
            </a:pPr>
            <a:r>
              <a:t>Month, day and year</a:t>
            </a:r>
          </a:p>
        </p:txBody>
      </p:sp>
      <p:sp>
        <p:nvSpPr>
          <p:cNvPr id="253" name="Header"/>
          <p:cNvSpPr txBox="1"/>
          <p:nvPr>
            <p:ph type="title" hasCustomPrompt="1"/>
          </p:nvPr>
        </p:nvSpPr>
        <p:spPr>
          <a:xfrm>
            <a:off x="2299404" y="1709580"/>
            <a:ext cx="19785192" cy="2390637"/>
          </a:xfrm>
          <a:prstGeom prst="rect">
            <a:avLst/>
          </a:prstGeom>
        </p:spPr>
        <p:txBody>
          <a:bodyPr anchor="t">
            <a:noAutofit/>
          </a:bodyPr>
          <a:lstStyle>
            <a:lvl1pPr defTabSz="2438338">
              <a:lnSpc>
                <a:spcPct val="80000"/>
              </a:lnSpc>
              <a:defRPr sz="7000">
                <a:latin typeface="+mn-lt"/>
                <a:ea typeface="+mn-ea"/>
                <a:cs typeface="+mn-cs"/>
                <a:sym typeface="Victor Serif 50 Medium"/>
              </a:defRPr>
            </a:lvl1pPr>
          </a:lstStyle>
          <a:p>
            <a:pPr/>
            <a:r>
              <a:t>Header</a:t>
            </a:r>
          </a:p>
        </p:txBody>
      </p:sp>
      <p:sp>
        <p:nvSpPr>
          <p:cNvPr id="254" name="Brödtext nivå ett…"/>
          <p:cNvSpPr txBox="1"/>
          <p:nvPr>
            <p:ph type="body" sz="quarter" idx="1" hasCustomPrompt="1"/>
          </p:nvPr>
        </p:nvSpPr>
        <p:spPr>
          <a:xfrm>
            <a:off x="3037101" y="4741684"/>
            <a:ext cx="7485384" cy="6431407"/>
          </a:xfrm>
          <a:prstGeom prst="rect">
            <a:avLst/>
          </a:prstGeom>
        </p:spPr>
        <p:txBody>
          <a:bodyPr anchor="t">
            <a:noAutofit/>
          </a:bodyPr>
          <a:lstStyle>
            <a:lvl1pPr marL="0" indent="0" defTabSz="2438338">
              <a:lnSpc>
                <a:spcPct val="150000"/>
              </a:lnSpc>
              <a:spcBef>
                <a:spcPts val="0"/>
              </a:spcBef>
              <a:buSzTx/>
              <a:buNone/>
              <a:defRPr sz="3000">
                <a:latin typeface="Haffer XH Regular"/>
                <a:ea typeface="Haffer XH Regular"/>
                <a:cs typeface="Haffer XH Regular"/>
                <a:sym typeface="Haffer XH Regular"/>
              </a:defRPr>
            </a:lvl1pPr>
            <a:lvl2pPr marL="0" indent="457200" defTabSz="2438338">
              <a:lnSpc>
                <a:spcPct val="150000"/>
              </a:lnSpc>
              <a:spcBef>
                <a:spcPts val="0"/>
              </a:spcBef>
              <a:buSzTx/>
              <a:buNone/>
              <a:defRPr sz="3000">
                <a:latin typeface="Haffer XH Regular"/>
                <a:ea typeface="Haffer XH Regular"/>
                <a:cs typeface="Haffer XH Regular"/>
                <a:sym typeface="Haffer XH Regular"/>
              </a:defRPr>
            </a:lvl2pPr>
            <a:lvl3pPr marL="0" indent="914400" defTabSz="2438338">
              <a:lnSpc>
                <a:spcPct val="150000"/>
              </a:lnSpc>
              <a:spcBef>
                <a:spcPts val="0"/>
              </a:spcBef>
              <a:buSzTx/>
              <a:buNone/>
              <a:defRPr sz="3000">
                <a:latin typeface="Haffer XH Regular"/>
                <a:ea typeface="Haffer XH Regular"/>
                <a:cs typeface="Haffer XH Regular"/>
                <a:sym typeface="Haffer XH Regular"/>
              </a:defRPr>
            </a:lvl3pPr>
            <a:lvl4pPr marL="0" indent="1371600" defTabSz="2438338">
              <a:lnSpc>
                <a:spcPct val="150000"/>
              </a:lnSpc>
              <a:spcBef>
                <a:spcPts val="0"/>
              </a:spcBef>
              <a:buSzTx/>
              <a:buNone/>
              <a:defRPr sz="3000">
                <a:latin typeface="Haffer XH Regular"/>
                <a:ea typeface="Haffer XH Regular"/>
                <a:cs typeface="Haffer XH Regular"/>
                <a:sym typeface="Haffer XH Regular"/>
              </a:defRPr>
            </a:lvl4pPr>
            <a:lvl5pPr marL="0" indent="1828800" defTabSz="2438338">
              <a:lnSpc>
                <a:spcPct val="150000"/>
              </a:lnSpc>
              <a:spcBef>
                <a:spcPts val="0"/>
              </a:spcBef>
              <a:buSzTx/>
              <a:buNone/>
              <a:defRPr sz="3000">
                <a:latin typeface="Haffer XH Regular"/>
                <a:ea typeface="Haffer XH Regular"/>
                <a:cs typeface="Haffer XH Regular"/>
                <a:sym typeface="Haffer XH Regular"/>
              </a:defRPr>
            </a:lvl5pPr>
          </a:lstStyle>
          <a:p>
            <a:pPr/>
            <a:r>
              <a:t>Content</a:t>
            </a:r>
          </a:p>
          <a:p>
            <a:pPr lvl="1"/>
            <a:r>
              <a:t/>
            </a:r>
          </a:p>
          <a:p>
            <a:pPr lvl="2"/>
            <a:r>
              <a:t/>
            </a:r>
          </a:p>
          <a:p>
            <a:pPr lvl="3"/>
            <a:r>
              <a:t/>
            </a:r>
          </a:p>
          <a:p>
            <a:pPr lvl="4"/>
            <a:r>
              <a:t/>
            </a:r>
          </a:p>
        </p:txBody>
      </p:sp>
      <p:graphicFrame>
        <p:nvGraphicFramePr>
          <p:cNvPr id="255" name="Table 1"/>
          <p:cNvGraphicFramePr/>
          <p:nvPr/>
        </p:nvGraphicFramePr>
        <p:xfrm>
          <a:off x="13910185" y="5026630"/>
          <a:ext cx="7498083" cy="5509856"/>
        </p:xfrm>
        <a:graphic xmlns:a="http://schemas.openxmlformats.org/drawingml/2006/main">
          <a:graphicData uri="http://schemas.openxmlformats.org/drawingml/2006/table">
            <a:tbl>
              <a:tblPr firstCol="1" firstRow="1" lastCol="0" lastRow="0" bandCol="0" bandRow="0" rtl="0">
                <a:tableStyleId>{4C3C2611-4C71-4FC5-86AE-919BDF0F9419}</a:tableStyleId>
              </a:tblPr>
              <a:tblGrid>
                <a:gridCol w="1508681"/>
                <a:gridCol w="1508681"/>
                <a:gridCol w="1489339"/>
                <a:gridCol w="1489339"/>
                <a:gridCol w="1489339"/>
              </a:tblGrid>
              <a:tr h="901462">
                <a:tc>
                  <a:txBody>
                    <a:bodyPr/>
                    <a:lstStyle/>
                    <a:p>
                      <a:pPr defTabSz="2438338">
                        <a:lnSpc>
                          <a:spcPct val="150000"/>
                        </a:lnSpc>
                        <a:spcBef>
                          <a:spcPts val="4500"/>
                        </a:spcBef>
                        <a:defRPr b="0" sz="1800"/>
                      </a:pPr>
                      <a:r>
                        <a:rPr sz="1500">
                          <a:solidFill>
                            <a:srgbClr val="F4F1E5"/>
                          </a:solidFill>
                          <a:latin typeface="Haffer XH Regular"/>
                          <a:ea typeface="Haffer XH Regular"/>
                          <a:cs typeface="Haffer XH Regular"/>
                          <a:sym typeface="Haffer XH Regular"/>
                        </a:rPr>
                        <a:t>April</a:t>
                      </a: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solidFill>
                      <a:srgbClr val="FE6453"/>
                    </a:solidFill>
                  </a:tcPr>
                </a:tc>
                <a:tc>
                  <a:txBody>
                    <a:bodyPr/>
                    <a:lstStyle/>
                    <a:p>
                      <a:pPr defTabSz="2438338">
                        <a:lnSpc>
                          <a:spcPct val="150000"/>
                        </a:lnSpc>
                        <a:spcBef>
                          <a:spcPts val="4500"/>
                        </a:spcBef>
                        <a:defRPr b="0" sz="1800"/>
                      </a:pPr>
                      <a:r>
                        <a:rPr sz="1500">
                          <a:solidFill>
                            <a:srgbClr val="F4F1E5"/>
                          </a:solidFill>
                          <a:latin typeface="Haffer XH Regular"/>
                          <a:ea typeface="Haffer XH Regular"/>
                          <a:cs typeface="Haffer XH Regular"/>
                          <a:sym typeface="Haffer XH Regular"/>
                        </a:rPr>
                        <a:t>Maj</a:t>
                      </a: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solidFill>
                      <a:srgbClr val="FE6453"/>
                    </a:solidFill>
                  </a:tcPr>
                </a:tc>
                <a:tc>
                  <a:txBody>
                    <a:bodyPr/>
                    <a:lstStyle/>
                    <a:p>
                      <a:pPr defTabSz="2438338">
                        <a:lnSpc>
                          <a:spcPct val="150000"/>
                        </a:lnSpc>
                        <a:spcBef>
                          <a:spcPts val="4500"/>
                        </a:spcBef>
                        <a:defRPr b="0" sz="1800"/>
                      </a:pPr>
                      <a:r>
                        <a:rPr sz="1500">
                          <a:solidFill>
                            <a:srgbClr val="F4F1E5"/>
                          </a:solidFill>
                          <a:latin typeface="Haffer XH Regular"/>
                          <a:ea typeface="Haffer XH Regular"/>
                          <a:cs typeface="Haffer XH Regular"/>
                          <a:sym typeface="Haffer XH Regular"/>
                        </a:rPr>
                        <a:t>Juni</a:t>
                      </a: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solidFill>
                      <a:srgbClr val="FE6453"/>
                    </a:solidFill>
                  </a:tcPr>
                </a:tc>
                <a:tc>
                  <a:txBody>
                    <a:bodyPr/>
                    <a:lstStyle/>
                    <a:p>
                      <a:pPr defTabSz="2438338">
                        <a:lnSpc>
                          <a:spcPct val="150000"/>
                        </a:lnSpc>
                        <a:spcBef>
                          <a:spcPts val="4500"/>
                        </a:spcBef>
                        <a:defRPr b="0" sz="1800"/>
                      </a:pPr>
                      <a:r>
                        <a:rPr sz="1500">
                          <a:solidFill>
                            <a:srgbClr val="F4F1E5"/>
                          </a:solidFill>
                          <a:latin typeface="Haffer XH Regular"/>
                          <a:ea typeface="Haffer XH Regular"/>
                          <a:cs typeface="Haffer XH Regular"/>
                          <a:sym typeface="Haffer XH Regular"/>
                        </a:rPr>
                        <a:t>Juli</a:t>
                      </a: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solidFill>
                      <a:srgbClr val="FE6453"/>
                    </a:solidFill>
                  </a:tcPr>
                </a:tc>
                <a:tc>
                  <a:txBody>
                    <a:bodyPr/>
                    <a:lstStyle/>
                    <a:p>
                      <a:pPr defTabSz="2438338">
                        <a:lnSpc>
                          <a:spcPct val="150000"/>
                        </a:lnSpc>
                        <a:spcBef>
                          <a:spcPts val="4500"/>
                        </a:spcBef>
                        <a:defRPr b="0" sz="1800"/>
                      </a:pPr>
                      <a:r>
                        <a:rPr sz="1500">
                          <a:solidFill>
                            <a:srgbClr val="F4F1E5"/>
                          </a:solidFill>
                          <a:latin typeface="Haffer XH Regular"/>
                          <a:ea typeface="Haffer XH Regular"/>
                          <a:cs typeface="Haffer XH Regular"/>
                          <a:sym typeface="Haffer XH Regular"/>
                        </a:rPr>
                        <a:t>Aug</a:t>
                      </a: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solidFill>
                      <a:srgbClr val="FE6453"/>
                    </a:solidFill>
                  </a:tcPr>
                </a:tc>
              </a:tr>
              <a:tr h="919138">
                <a:tc>
                  <a:txBody>
                    <a:bodyPr/>
                    <a:lstStyle/>
                    <a:p>
                      <a:pPr defTabSz="914400">
                        <a:defRPr b="0"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r>
              <a:tr h="919138">
                <a:tc>
                  <a:txBody>
                    <a:bodyPr/>
                    <a:lstStyle/>
                    <a:p>
                      <a:pPr defTabSz="914400">
                        <a:defRPr b="0"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r>
              <a:tr h="919138">
                <a:tc>
                  <a:txBody>
                    <a:bodyPr/>
                    <a:lstStyle/>
                    <a:p>
                      <a:pPr defTabSz="914400">
                        <a:defRPr b="0"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r>
              <a:tr h="919138">
                <a:tc>
                  <a:txBody>
                    <a:bodyPr/>
                    <a:lstStyle/>
                    <a:p>
                      <a:pPr defTabSz="914400">
                        <a:defRPr b="0"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r>
              <a:tr h="919138">
                <a:tc>
                  <a:txBody>
                    <a:bodyPr/>
                    <a:lstStyle/>
                    <a:p>
                      <a:pPr defTabSz="914400">
                        <a:defRPr b="0" sz="1800"/>
                      </a:pPr>
                      <a:r>
                        <a:rPr sz="1500">
                          <a:latin typeface="Haffer XH Regular"/>
                          <a:ea typeface="Haffer XH Regular"/>
                          <a:cs typeface="Haffer XH Regular"/>
                          <a:sym typeface="Haffer XH Regular"/>
                        </a:rPr>
                        <a:t>0</a:t>
                      </a: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solidFill>
                      <a:srgbClr val="F3F1E5"/>
                    </a:solidFill>
                  </a:tcPr>
                </a:tc>
                <a:tc>
                  <a:txBody>
                    <a:bodyPr/>
                    <a:lstStyle/>
                    <a:p>
                      <a:pPr defTabSz="914400">
                        <a:defRPr sz="1800"/>
                      </a:pPr>
                      <a:r>
                        <a:rPr sz="1500">
                          <a:latin typeface="Haffer XH Regular"/>
                          <a:ea typeface="Haffer XH Regular"/>
                          <a:cs typeface="Haffer XH Regular"/>
                          <a:sym typeface="Haffer XH Regular"/>
                        </a:rPr>
                        <a:t>0</a:t>
                      </a: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solidFill>
                      <a:srgbClr val="F3F1E5"/>
                    </a:solidFill>
                  </a:tcPr>
                </a:tc>
                <a:tc>
                  <a:txBody>
                    <a:bodyPr/>
                    <a:lstStyle/>
                    <a:p>
                      <a:pPr defTabSz="914400">
                        <a:defRPr sz="1800"/>
                      </a:pPr>
                      <a:r>
                        <a:rPr sz="1500">
                          <a:latin typeface="Haffer XH Regular"/>
                          <a:ea typeface="Haffer XH Regular"/>
                          <a:cs typeface="Haffer XH Regular"/>
                          <a:sym typeface="Haffer XH Regular"/>
                        </a:rPr>
                        <a:t>0</a:t>
                      </a: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solidFill>
                      <a:srgbClr val="F3F1E5"/>
                    </a:solidFill>
                  </a:tcPr>
                </a:tc>
                <a:tc>
                  <a:txBody>
                    <a:bodyPr/>
                    <a:lstStyle/>
                    <a:p>
                      <a:pPr defTabSz="914400">
                        <a:defRPr sz="1800"/>
                      </a:pPr>
                      <a:r>
                        <a:rPr sz="1500">
                          <a:latin typeface="Haffer XH Regular"/>
                          <a:ea typeface="Haffer XH Regular"/>
                          <a:cs typeface="Haffer XH Regular"/>
                          <a:sym typeface="Haffer XH Regular"/>
                        </a:rPr>
                        <a:t>0</a:t>
                      </a: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solidFill>
                      <a:srgbClr val="F3F1E5"/>
                    </a:solidFill>
                  </a:tcPr>
                </a:tc>
                <a:tc>
                  <a:txBody>
                    <a:bodyPr/>
                    <a:lstStyle/>
                    <a:p>
                      <a:pPr defTabSz="914400">
                        <a:defRPr sz="1800"/>
                      </a:pPr>
                      <a:r>
                        <a:rPr sz="1500">
                          <a:latin typeface="Haffer XH Regular"/>
                          <a:ea typeface="Haffer XH Regular"/>
                          <a:cs typeface="Haffer XH Regular"/>
                          <a:sym typeface="Haffer XH Regular"/>
                        </a:rPr>
                        <a:t>0</a:t>
                      </a: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solidFill>
                      <a:srgbClr val="F3F1E5"/>
                    </a:solidFill>
                  </a:tcPr>
                </a:tc>
              </a:tr>
            </a:tbl>
          </a:graphicData>
        </a:graphic>
      </p:graphicFrame>
      <p:pic>
        <p:nvPicPr>
          <p:cNvPr id="256" name="ME_LOGO_BLACK.ai" descr="ME_LOGO_BLACK.ai"/>
          <p:cNvPicPr>
            <a:picLocks noChangeAspect="1"/>
          </p:cNvPicPr>
          <p:nvPr/>
        </p:nvPicPr>
        <p:blipFill>
          <a:blip r:embed="rId2">
            <a:extLst/>
          </a:blip>
          <a:srcRect l="0" t="0" r="0" b="32029"/>
          <a:stretch>
            <a:fillRect/>
          </a:stretch>
        </p:blipFill>
        <p:spPr>
          <a:xfrm>
            <a:off x="22713644" y="637694"/>
            <a:ext cx="797387" cy="512429"/>
          </a:xfrm>
          <a:prstGeom prst="rect">
            <a:avLst/>
          </a:prstGeom>
          <a:ln w="12700">
            <a:miter lim="400000"/>
          </a:ln>
        </p:spPr>
      </p:pic>
      <p:sp>
        <p:nvSpPr>
          <p:cNvPr id="257"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elldiagram">
    <p:spTree>
      <p:nvGrpSpPr>
        <p:cNvPr id="1" name=""/>
        <p:cNvGrpSpPr/>
        <p:nvPr/>
      </p:nvGrpSpPr>
      <p:grpSpPr>
        <a:xfrm>
          <a:off x="0" y="0"/>
          <a:ext cx="0" cy="0"/>
          <a:chOff x="0" y="0"/>
          <a:chExt cx="0" cy="0"/>
        </a:xfrm>
      </p:grpSpPr>
      <p:sp>
        <p:nvSpPr>
          <p:cNvPr id="264" name="Presentation title…"/>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Presentation title</a:t>
            </a:r>
          </a:p>
          <a:p>
            <a:pPr algn="l">
              <a:lnSpc>
                <a:spcPct val="140000"/>
              </a:lnSpc>
            </a:pPr>
            <a:r>
              <a:t>Month, day and year</a:t>
            </a:r>
          </a:p>
        </p:txBody>
      </p:sp>
      <p:sp>
        <p:nvSpPr>
          <p:cNvPr id="265" name="Header"/>
          <p:cNvSpPr txBox="1"/>
          <p:nvPr>
            <p:ph type="title" hasCustomPrompt="1"/>
          </p:nvPr>
        </p:nvSpPr>
        <p:spPr>
          <a:xfrm>
            <a:off x="2299404" y="1709580"/>
            <a:ext cx="19785192" cy="2390637"/>
          </a:xfrm>
          <a:prstGeom prst="rect">
            <a:avLst/>
          </a:prstGeom>
        </p:spPr>
        <p:txBody>
          <a:bodyPr anchor="t">
            <a:noAutofit/>
          </a:bodyPr>
          <a:lstStyle>
            <a:lvl1pPr defTabSz="2438338">
              <a:lnSpc>
                <a:spcPct val="80000"/>
              </a:lnSpc>
              <a:defRPr sz="7000">
                <a:latin typeface="+mn-lt"/>
                <a:ea typeface="+mn-ea"/>
                <a:cs typeface="+mn-cs"/>
                <a:sym typeface="Victor Serif 50 Medium"/>
              </a:defRPr>
            </a:lvl1pPr>
          </a:lstStyle>
          <a:p>
            <a:pPr/>
            <a:r>
              <a:t>Header</a:t>
            </a:r>
          </a:p>
        </p:txBody>
      </p:sp>
      <p:pic>
        <p:nvPicPr>
          <p:cNvPr id="266" name="ME_LOGO_BLACK.ai" descr="ME_LOGO_BLACK.ai"/>
          <p:cNvPicPr>
            <a:picLocks noChangeAspect="1"/>
          </p:cNvPicPr>
          <p:nvPr/>
        </p:nvPicPr>
        <p:blipFill>
          <a:blip r:embed="rId2">
            <a:extLst/>
          </a:blip>
          <a:srcRect l="0" t="0" r="0" b="32029"/>
          <a:stretch>
            <a:fillRect/>
          </a:stretch>
        </p:blipFill>
        <p:spPr>
          <a:xfrm>
            <a:off x="22713644" y="637694"/>
            <a:ext cx="797387" cy="512429"/>
          </a:xfrm>
          <a:prstGeom prst="rect">
            <a:avLst/>
          </a:prstGeom>
          <a:ln w="12700">
            <a:miter lim="400000"/>
          </a:ln>
        </p:spPr>
      </p:pic>
      <p:graphicFrame>
        <p:nvGraphicFramePr>
          <p:cNvPr id="267" name="Table 1"/>
          <p:cNvGraphicFramePr/>
          <p:nvPr/>
        </p:nvGraphicFramePr>
        <p:xfrm>
          <a:off x="2984921" y="5007060"/>
          <a:ext cx="18426858" cy="6384216"/>
        </p:xfrm>
        <a:graphic xmlns:a="http://schemas.openxmlformats.org/drawingml/2006/main">
          <a:graphicData uri="http://schemas.openxmlformats.org/drawingml/2006/table">
            <a:tbl>
              <a:tblPr firstCol="1" firstRow="1" lastCol="0" lastRow="0" bandCol="0" bandRow="0" rtl="0">
                <a:tableStyleId>{4C3C2611-4C71-4FC5-86AE-919BDF0F9419}</a:tableStyleId>
              </a:tblPr>
              <a:tblGrid>
                <a:gridCol w="3711380"/>
                <a:gridCol w="3711380"/>
                <a:gridCol w="3663798"/>
                <a:gridCol w="3663798"/>
                <a:gridCol w="3663798"/>
              </a:tblGrid>
              <a:tr h="1044846">
                <a:tc>
                  <a:txBody>
                    <a:bodyPr/>
                    <a:lstStyle/>
                    <a:p>
                      <a:pPr defTabSz="2438338">
                        <a:lnSpc>
                          <a:spcPct val="150000"/>
                        </a:lnSpc>
                        <a:spcBef>
                          <a:spcPts val="4500"/>
                        </a:spcBef>
                        <a:defRPr b="0" sz="1800"/>
                      </a:pPr>
                      <a:r>
                        <a:rPr sz="1500">
                          <a:solidFill>
                            <a:srgbClr val="F4F1E5"/>
                          </a:solidFill>
                          <a:latin typeface="Haffer XH Regular"/>
                          <a:ea typeface="Haffer XH Regular"/>
                          <a:cs typeface="Haffer XH Regular"/>
                          <a:sym typeface="Haffer XH Regular"/>
                        </a:rPr>
                        <a:t>April</a:t>
                      </a: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solidFill>
                      <a:srgbClr val="FE6453"/>
                    </a:solidFill>
                  </a:tcPr>
                </a:tc>
                <a:tc>
                  <a:txBody>
                    <a:bodyPr/>
                    <a:lstStyle/>
                    <a:p>
                      <a:pPr defTabSz="2438338">
                        <a:lnSpc>
                          <a:spcPct val="150000"/>
                        </a:lnSpc>
                        <a:spcBef>
                          <a:spcPts val="4500"/>
                        </a:spcBef>
                        <a:defRPr b="0" sz="1800"/>
                      </a:pPr>
                      <a:r>
                        <a:rPr sz="1500">
                          <a:solidFill>
                            <a:srgbClr val="F4F1E5"/>
                          </a:solidFill>
                          <a:latin typeface="Haffer XH Regular"/>
                          <a:ea typeface="Haffer XH Regular"/>
                          <a:cs typeface="Haffer XH Regular"/>
                          <a:sym typeface="Haffer XH Regular"/>
                        </a:rPr>
                        <a:t>Maj</a:t>
                      </a: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solidFill>
                      <a:srgbClr val="FE6453"/>
                    </a:solidFill>
                  </a:tcPr>
                </a:tc>
                <a:tc>
                  <a:txBody>
                    <a:bodyPr/>
                    <a:lstStyle/>
                    <a:p>
                      <a:pPr defTabSz="2438338">
                        <a:lnSpc>
                          <a:spcPct val="150000"/>
                        </a:lnSpc>
                        <a:spcBef>
                          <a:spcPts val="4500"/>
                        </a:spcBef>
                        <a:defRPr b="0" sz="1800"/>
                      </a:pPr>
                      <a:r>
                        <a:rPr sz="1500">
                          <a:solidFill>
                            <a:srgbClr val="F4F1E5"/>
                          </a:solidFill>
                          <a:latin typeface="Haffer XH Regular"/>
                          <a:ea typeface="Haffer XH Regular"/>
                          <a:cs typeface="Haffer XH Regular"/>
                          <a:sym typeface="Haffer XH Regular"/>
                        </a:rPr>
                        <a:t>Juni</a:t>
                      </a: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solidFill>
                      <a:srgbClr val="FE6453"/>
                    </a:solidFill>
                  </a:tcPr>
                </a:tc>
                <a:tc>
                  <a:txBody>
                    <a:bodyPr/>
                    <a:lstStyle/>
                    <a:p>
                      <a:pPr defTabSz="2438338">
                        <a:lnSpc>
                          <a:spcPct val="150000"/>
                        </a:lnSpc>
                        <a:spcBef>
                          <a:spcPts val="4500"/>
                        </a:spcBef>
                        <a:defRPr b="0" sz="1800"/>
                      </a:pPr>
                      <a:r>
                        <a:rPr sz="1500">
                          <a:solidFill>
                            <a:srgbClr val="F4F1E5"/>
                          </a:solidFill>
                          <a:latin typeface="Haffer XH Regular"/>
                          <a:ea typeface="Haffer XH Regular"/>
                          <a:cs typeface="Haffer XH Regular"/>
                          <a:sym typeface="Haffer XH Regular"/>
                        </a:rPr>
                        <a:t>Juli</a:t>
                      </a: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solidFill>
                      <a:srgbClr val="FE6453"/>
                    </a:solidFill>
                  </a:tcPr>
                </a:tc>
                <a:tc>
                  <a:txBody>
                    <a:bodyPr/>
                    <a:lstStyle/>
                    <a:p>
                      <a:pPr defTabSz="2438338">
                        <a:lnSpc>
                          <a:spcPct val="150000"/>
                        </a:lnSpc>
                        <a:spcBef>
                          <a:spcPts val="4500"/>
                        </a:spcBef>
                        <a:defRPr b="0" sz="1800"/>
                      </a:pPr>
                      <a:r>
                        <a:rPr sz="1500">
                          <a:solidFill>
                            <a:srgbClr val="F4F1E5"/>
                          </a:solidFill>
                          <a:latin typeface="Haffer XH Regular"/>
                          <a:ea typeface="Haffer XH Regular"/>
                          <a:cs typeface="Haffer XH Regular"/>
                          <a:sym typeface="Haffer XH Regular"/>
                        </a:rPr>
                        <a:t>Aug</a:t>
                      </a: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solidFill>
                      <a:srgbClr val="FE6453"/>
                    </a:solidFill>
                  </a:tcPr>
                </a:tc>
              </a:tr>
              <a:tr h="1065333">
                <a:tc>
                  <a:txBody>
                    <a:bodyPr/>
                    <a:lstStyle/>
                    <a:p>
                      <a:pPr defTabSz="914400">
                        <a:defRPr b="0"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r>
              <a:tr h="1065333">
                <a:tc>
                  <a:txBody>
                    <a:bodyPr/>
                    <a:lstStyle/>
                    <a:p>
                      <a:pPr defTabSz="914400">
                        <a:defRPr b="0"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r>
              <a:tr h="1065333">
                <a:tc>
                  <a:txBody>
                    <a:bodyPr/>
                    <a:lstStyle/>
                    <a:p>
                      <a:pPr defTabSz="914400">
                        <a:defRPr b="0"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r>
              <a:tr h="1065333">
                <a:tc>
                  <a:txBody>
                    <a:bodyPr/>
                    <a:lstStyle/>
                    <a:p>
                      <a:pPr defTabSz="914400">
                        <a:defRPr b="0"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c>
                  <a:txBody>
                    <a:bodyPr/>
                    <a:lstStyle/>
                    <a:p>
                      <a:pPr defTabSz="914400">
                        <a:defRPr sz="1500">
                          <a:latin typeface="Haffer XH Regular"/>
                          <a:ea typeface="Haffer XH Regular"/>
                          <a:cs typeface="Haffer XH Regular"/>
                          <a:sym typeface="Haffer XH Regular"/>
                        </a:defRPr>
                      </a:pP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tcPr>
                </a:tc>
              </a:tr>
              <a:tr h="1065333">
                <a:tc>
                  <a:txBody>
                    <a:bodyPr/>
                    <a:lstStyle/>
                    <a:p>
                      <a:pPr defTabSz="914400">
                        <a:defRPr b="0" sz="1800"/>
                      </a:pPr>
                      <a:r>
                        <a:rPr sz="1500">
                          <a:latin typeface="Haffer XH Regular"/>
                          <a:ea typeface="Haffer XH Regular"/>
                          <a:cs typeface="Haffer XH Regular"/>
                          <a:sym typeface="Haffer XH Regular"/>
                        </a:rPr>
                        <a:t>0</a:t>
                      </a: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solidFill>
                      <a:srgbClr val="F3F1E5"/>
                    </a:solidFill>
                  </a:tcPr>
                </a:tc>
                <a:tc>
                  <a:txBody>
                    <a:bodyPr/>
                    <a:lstStyle/>
                    <a:p>
                      <a:pPr defTabSz="914400">
                        <a:defRPr sz="1800"/>
                      </a:pPr>
                      <a:r>
                        <a:rPr sz="1500">
                          <a:latin typeface="Haffer XH Regular"/>
                          <a:ea typeface="Haffer XH Regular"/>
                          <a:cs typeface="Haffer XH Regular"/>
                          <a:sym typeface="Haffer XH Regular"/>
                        </a:rPr>
                        <a:t>0</a:t>
                      </a: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solidFill>
                      <a:srgbClr val="F3F1E5"/>
                    </a:solidFill>
                  </a:tcPr>
                </a:tc>
                <a:tc>
                  <a:txBody>
                    <a:bodyPr/>
                    <a:lstStyle/>
                    <a:p>
                      <a:pPr defTabSz="914400">
                        <a:defRPr sz="1800"/>
                      </a:pPr>
                      <a:r>
                        <a:rPr sz="1500">
                          <a:latin typeface="Haffer XH Regular"/>
                          <a:ea typeface="Haffer XH Regular"/>
                          <a:cs typeface="Haffer XH Regular"/>
                          <a:sym typeface="Haffer XH Regular"/>
                        </a:rPr>
                        <a:t>0</a:t>
                      </a: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solidFill>
                      <a:srgbClr val="F3F1E5"/>
                    </a:solidFill>
                  </a:tcPr>
                </a:tc>
                <a:tc>
                  <a:txBody>
                    <a:bodyPr/>
                    <a:lstStyle/>
                    <a:p>
                      <a:pPr defTabSz="914400">
                        <a:defRPr sz="1800"/>
                      </a:pPr>
                      <a:r>
                        <a:rPr sz="1500">
                          <a:latin typeface="Haffer XH Regular"/>
                          <a:ea typeface="Haffer XH Regular"/>
                          <a:cs typeface="Haffer XH Regular"/>
                          <a:sym typeface="Haffer XH Regular"/>
                        </a:rPr>
                        <a:t>0</a:t>
                      </a: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solidFill>
                      <a:srgbClr val="F3F1E5"/>
                    </a:solidFill>
                  </a:tcPr>
                </a:tc>
                <a:tc>
                  <a:txBody>
                    <a:bodyPr/>
                    <a:lstStyle/>
                    <a:p>
                      <a:pPr defTabSz="914400">
                        <a:defRPr sz="1800"/>
                      </a:pPr>
                      <a:r>
                        <a:rPr sz="1500">
                          <a:latin typeface="Haffer XH Regular"/>
                          <a:ea typeface="Haffer XH Regular"/>
                          <a:cs typeface="Haffer XH Regular"/>
                          <a:sym typeface="Haffer XH Regular"/>
                        </a:rPr>
                        <a:t>0</a:t>
                      </a:r>
                    </a:p>
                  </a:txBody>
                  <a:tcPr marL="50800" marR="50800" marT="50800" marB="50800" anchor="ctr" anchorCtr="0" horzOverflow="overflow">
                    <a:lnL w="12700">
                      <a:solidFill>
                        <a:srgbClr val="000000"/>
                      </a:solidFill>
                      <a:custDash>
                        <a:ds d="100000" sp="200000"/>
                      </a:custDash>
                    </a:lnL>
                    <a:lnR w="12700">
                      <a:solidFill>
                        <a:srgbClr val="000000"/>
                      </a:solidFill>
                      <a:custDash>
                        <a:ds d="100000" sp="200000"/>
                      </a:custDash>
                    </a:lnR>
                    <a:lnT w="12700">
                      <a:solidFill>
                        <a:srgbClr val="000000"/>
                      </a:solidFill>
                      <a:custDash>
                        <a:ds d="100000" sp="200000"/>
                      </a:custDash>
                    </a:lnT>
                    <a:lnB w="12700">
                      <a:solidFill>
                        <a:srgbClr val="000000"/>
                      </a:solidFill>
                      <a:custDash>
                        <a:ds d="100000" sp="200000"/>
                      </a:custDash>
                    </a:lnB>
                    <a:solidFill>
                      <a:srgbClr val="F3F1E5"/>
                    </a:solidFill>
                  </a:tcPr>
                </a:tc>
              </a:tr>
            </a:tbl>
          </a:graphicData>
        </a:graphic>
      </p:graphicFrame>
      <p:sp>
        <p:nvSpPr>
          <p:cNvPr id="268"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ideo">
    <p:spTree>
      <p:nvGrpSpPr>
        <p:cNvPr id="1" name=""/>
        <p:cNvGrpSpPr/>
        <p:nvPr/>
      </p:nvGrpSpPr>
      <p:grpSpPr>
        <a:xfrm>
          <a:off x="0" y="0"/>
          <a:ext cx="0" cy="0"/>
          <a:chOff x="0" y="0"/>
          <a:chExt cx="0" cy="0"/>
        </a:xfrm>
      </p:grpSpPr>
      <p:sp>
        <p:nvSpPr>
          <p:cNvPr id="275"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276" name="Presentation title…"/>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Presentation title</a:t>
            </a:r>
          </a:p>
          <a:p>
            <a:pPr algn="l">
              <a:lnSpc>
                <a:spcPct val="140000"/>
              </a:lnSpc>
            </a:pPr>
            <a:r>
              <a:t>Month, day and year</a:t>
            </a:r>
          </a:p>
        </p:txBody>
      </p:sp>
      <p:sp>
        <p:nvSpPr>
          <p:cNvPr id="277" name="Skapare och datum"/>
          <p:cNvSpPr txBox="1"/>
          <p:nvPr>
            <p:ph type="body" sz="quarter" idx="21" hasCustomPrompt="1"/>
          </p:nvPr>
        </p:nvSpPr>
        <p:spPr>
          <a:xfrm>
            <a:off x="2300058" y="12052013"/>
            <a:ext cx="19783884" cy="444829"/>
          </a:xfrm>
          <a:prstGeom prst="rect">
            <a:avLst/>
          </a:prstGeom>
        </p:spPr>
        <p:txBody>
          <a:bodyPr lIns="45719" tIns="45719" rIns="45719" bIns="45719" anchor="b"/>
          <a:lstStyle>
            <a:lvl1pPr marL="0" indent="0" algn="ctr">
              <a:spcBef>
                <a:spcPts val="0"/>
              </a:spcBef>
              <a:buSzTx/>
              <a:buNone/>
              <a:defRPr sz="1200">
                <a:latin typeface="Haffer XH Regular"/>
                <a:ea typeface="Haffer XH Regular"/>
                <a:cs typeface="Haffer XH Regular"/>
                <a:sym typeface="Haffer XH Regular"/>
              </a:defRPr>
            </a:lvl1pPr>
          </a:lstStyle>
          <a:p>
            <a:pPr/>
            <a:r>
              <a:t>Skapare och datum</a:t>
            </a:r>
          </a:p>
        </p:txBody>
      </p:sp>
      <p:sp>
        <p:nvSpPr>
          <p:cNvPr id="278" name="Linje"/>
          <p:cNvSpPr/>
          <p:nvPr/>
        </p:nvSpPr>
        <p:spPr>
          <a:xfrm flipV="1">
            <a:off x="12191999" y="-7830"/>
            <a:ext cx="1" cy="13731660"/>
          </a:xfrm>
          <a:prstGeom prst="line">
            <a:avLst/>
          </a:prstGeom>
          <a:ln w="19050">
            <a:solidFill>
              <a:srgbClr val="000000"/>
            </a:solidFill>
            <a:miter lim="400000"/>
          </a:ln>
        </p:spPr>
        <p:txBody>
          <a:bodyPr lIns="50800" tIns="50800" rIns="50800" bIns="50800" anchor="ctr"/>
          <a:lstStyle/>
          <a:p>
            <a:pPr>
              <a:lnSpc>
                <a:spcPct val="120000"/>
              </a:lnSpc>
              <a:defRPr sz="1000"/>
            </a:pPr>
          </a:p>
        </p:txBody>
      </p:sp>
      <p:pic>
        <p:nvPicPr>
          <p:cNvPr id="279" name="Skärmavbild 2023-02-06 kl. 10.28.54.png" descr="Skärmavbild 2023-02-06 kl. 10.28.54.png"/>
          <p:cNvPicPr>
            <a:picLocks noChangeAspect="1"/>
          </p:cNvPicPr>
          <p:nvPr/>
        </p:nvPicPr>
        <p:blipFill>
          <a:blip r:embed="rId2">
            <a:extLst/>
          </a:blip>
          <a:stretch>
            <a:fillRect/>
          </a:stretch>
        </p:blipFill>
        <p:spPr>
          <a:xfrm>
            <a:off x="2991104" y="1679206"/>
            <a:ext cx="18427456" cy="10357588"/>
          </a:xfrm>
          <a:prstGeom prst="rect">
            <a:avLst/>
          </a:prstGeom>
          <a:ln w="12700">
            <a:miter lim="400000"/>
          </a:ln>
        </p:spPr>
      </p:pic>
      <p:sp>
        <p:nvSpPr>
          <p:cNvPr id="280"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287"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288" name="The Bacon Hospital…"/>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The Bacon Hospital</a:t>
            </a:r>
          </a:p>
          <a:p>
            <a:pPr algn="l">
              <a:lnSpc>
                <a:spcPct val="140000"/>
              </a:lnSpc>
            </a:pPr>
            <a:r>
              <a:t>Bridging the Imagination-Action Gap</a:t>
            </a:r>
          </a:p>
        </p:txBody>
      </p:sp>
      <p:sp>
        <p:nvSpPr>
          <p:cNvPr id="289" name="&quot;Place quote here&quot;"/>
          <p:cNvSpPr txBox="1"/>
          <p:nvPr>
            <p:ph type="title" hasCustomPrompt="1"/>
          </p:nvPr>
        </p:nvSpPr>
        <p:spPr>
          <a:xfrm>
            <a:off x="2303107" y="2271805"/>
            <a:ext cx="19777786" cy="8421954"/>
          </a:xfrm>
          <a:prstGeom prst="rect">
            <a:avLst/>
          </a:prstGeom>
        </p:spPr>
        <p:txBody>
          <a:bodyPr>
            <a:noAutofit/>
          </a:bodyPr>
          <a:lstStyle>
            <a:lvl1pPr>
              <a:defRPr i="1" sz="8000">
                <a:latin typeface="+mn-lt"/>
                <a:ea typeface="+mn-ea"/>
                <a:cs typeface="+mn-cs"/>
                <a:sym typeface="Victor Serif 50 Medium"/>
              </a:defRPr>
            </a:lvl1pPr>
          </a:lstStyle>
          <a:p>
            <a:pPr/>
            <a:r>
              <a:t>"Place quote here"</a:t>
            </a:r>
          </a:p>
        </p:txBody>
      </p:sp>
      <p:sp>
        <p:nvSpPr>
          <p:cNvPr id="290"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End slide (thanks)">
    <p:spTree>
      <p:nvGrpSpPr>
        <p:cNvPr id="1" name=""/>
        <p:cNvGrpSpPr/>
        <p:nvPr/>
      </p:nvGrpSpPr>
      <p:grpSpPr>
        <a:xfrm>
          <a:off x="0" y="0"/>
          <a:ext cx="0" cy="0"/>
          <a:chOff x="0" y="0"/>
          <a:chExt cx="0" cy="0"/>
        </a:xfrm>
      </p:grpSpPr>
      <p:sp>
        <p:nvSpPr>
          <p:cNvPr id="297"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298" name="Thanks"/>
          <p:cNvSpPr txBox="1"/>
          <p:nvPr>
            <p:ph type="body" idx="21" hasCustomPrompt="1"/>
          </p:nvPr>
        </p:nvSpPr>
        <p:spPr>
          <a:xfrm>
            <a:off x="1778000" y="3277154"/>
            <a:ext cx="20828000" cy="7326442"/>
          </a:xfrm>
          <a:prstGeom prst="rect">
            <a:avLst/>
          </a:prstGeom>
        </p:spPr>
        <p:txBody>
          <a:bodyPr>
            <a:noAutofit/>
          </a:bodyPr>
          <a:lstStyle>
            <a:lvl1pPr marL="0" indent="0" algn="ctr">
              <a:lnSpc>
                <a:spcPct val="140000"/>
              </a:lnSpc>
              <a:spcBef>
                <a:spcPts val="0"/>
              </a:spcBef>
              <a:buSzTx/>
              <a:buNone/>
              <a:tabLst>
                <a:tab pos="10871200" algn="l"/>
              </a:tabLst>
              <a:defRPr sz="10000">
                <a:latin typeface="+mn-lt"/>
                <a:ea typeface="+mn-ea"/>
                <a:cs typeface="+mn-cs"/>
                <a:sym typeface="Victor Serif 50 Medium"/>
              </a:defRPr>
            </a:lvl1pPr>
          </a:lstStyle>
          <a:p>
            <a:pPr/>
            <a:r>
              <a:t>Thanks</a:t>
            </a:r>
          </a:p>
        </p:txBody>
      </p:sp>
      <p:sp>
        <p:nvSpPr>
          <p:cNvPr id="299" name="Your email address"/>
          <p:cNvSpPr txBox="1"/>
          <p:nvPr>
            <p:ph type="body" sz="quarter" idx="22" hasCustomPrompt="1"/>
          </p:nvPr>
        </p:nvSpPr>
        <p:spPr>
          <a:xfrm>
            <a:off x="11440134" y="11803874"/>
            <a:ext cx="1503732" cy="266701"/>
          </a:xfrm>
          <a:prstGeom prst="rect">
            <a:avLst/>
          </a:prstGeom>
        </p:spPr>
        <p:txBody>
          <a:bodyPr wrap="none" anchor="t">
            <a:spAutoFit/>
          </a:bodyPr>
          <a:lstStyle>
            <a:lvl1pPr marL="0" indent="0" algn="ctr">
              <a:lnSpc>
                <a:spcPct val="140000"/>
              </a:lnSpc>
              <a:spcBef>
                <a:spcPts val="0"/>
              </a:spcBef>
              <a:buSzTx/>
              <a:buNone/>
              <a:defRPr sz="1200">
                <a:latin typeface="Haffer XH Regular"/>
                <a:ea typeface="Haffer XH Regular"/>
                <a:cs typeface="Haffer XH Regular"/>
                <a:sym typeface="Haffer XH Regular"/>
              </a:defRPr>
            </a:lvl1pPr>
          </a:lstStyle>
          <a:p>
            <a:pPr/>
            <a:r>
              <a:t>Your email address</a:t>
            </a:r>
          </a:p>
        </p:txBody>
      </p:sp>
      <p:sp>
        <p:nvSpPr>
          <p:cNvPr id="300" name="Presentation title…"/>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Presentation title</a:t>
            </a:r>
          </a:p>
          <a:p>
            <a:pPr algn="l">
              <a:lnSpc>
                <a:spcPct val="140000"/>
              </a:lnSpc>
            </a:pPr>
            <a:r>
              <a:t>Month, day and year</a:t>
            </a:r>
          </a:p>
        </p:txBody>
      </p:sp>
      <p:pic>
        <p:nvPicPr>
          <p:cNvPr id="301" name="ME_LOGO_BLACK.ai" descr="ME_LOGO_BLACK.ai"/>
          <p:cNvPicPr>
            <a:picLocks noChangeAspect="1"/>
          </p:cNvPicPr>
          <p:nvPr/>
        </p:nvPicPr>
        <p:blipFill>
          <a:blip r:embed="rId2">
            <a:extLst/>
          </a:blip>
          <a:stretch>
            <a:fillRect/>
          </a:stretch>
        </p:blipFill>
        <p:spPr>
          <a:xfrm>
            <a:off x="22713644" y="637694"/>
            <a:ext cx="797387" cy="753903"/>
          </a:xfrm>
          <a:prstGeom prst="rect">
            <a:avLst/>
          </a:prstGeom>
          <a:ln w="12700">
            <a:miter lim="400000"/>
          </a:ln>
        </p:spPr>
      </p:pic>
      <p:sp>
        <p:nvSpPr>
          <p:cNvPr id="302"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End logo animation ">
    <p:spTree>
      <p:nvGrpSpPr>
        <p:cNvPr id="1" name=""/>
        <p:cNvGrpSpPr/>
        <p:nvPr/>
      </p:nvGrpSpPr>
      <p:grpSpPr>
        <a:xfrm>
          <a:off x="0" y="0"/>
          <a:ext cx="0" cy="0"/>
          <a:chOff x="0" y="0"/>
          <a:chExt cx="0" cy="0"/>
        </a:xfrm>
      </p:grpSpPr>
      <p:sp>
        <p:nvSpPr>
          <p:cNvPr id="309"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310" name="info@mediaevolution.se"/>
          <p:cNvSpPr txBox="1"/>
          <p:nvPr/>
        </p:nvSpPr>
        <p:spPr>
          <a:xfrm>
            <a:off x="2303107" y="11859862"/>
            <a:ext cx="19777786" cy="636979"/>
          </a:xfrm>
          <a:prstGeom prst="rect">
            <a:avLst/>
          </a:prstGeom>
          <a:ln w="12700">
            <a:miter lim="400000"/>
          </a:ln>
          <a:extLst>
            <a:ext uri="{C572A759-6A51-4108-AA02-DFA0A04FC94B}">
              <ma14:wrappingTextBoxFlag xmlns:ma14="http://schemas.microsoft.com/office/mac/drawingml/2011/main" val="1"/>
            </a:ext>
          </a:extLst>
        </p:spPr>
        <p:txBody>
          <a:bodyPr lIns="45719" rIns="45719" anchor="b">
            <a:normAutofit fontScale="100000" lnSpcReduction="0"/>
          </a:bodyPr>
          <a:lstStyle/>
          <a:p>
            <a:pPr/>
            <a:r>
              <a:t> </a:t>
            </a:r>
            <a:r>
              <a:rPr>
                <a:hlinkClick r:id="rId2" invalidUrl="" action="" tgtFrame="" tooltip="" history="1" highlightClick="0" endSnd="0"/>
              </a:rPr>
              <a:t>info@mediaevolution.se</a:t>
            </a:r>
          </a:p>
        </p:txBody>
      </p:sp>
      <p:pic>
        <p:nvPicPr>
          <p:cNvPr id="311" name="Me-Logo-naimation_04-2.gif" descr="Me-Logo-naimation_04-2.gif"/>
          <p:cNvPicPr>
            <a:picLocks noChangeAspect="0"/>
          </p:cNvPicPr>
          <p:nvPr/>
        </p:nvPicPr>
        <p:blipFill>
          <a:blip r:embed="rId3">
            <a:extLst/>
          </a:blip>
          <a:stretch>
            <a:fillRect/>
          </a:stretch>
        </p:blipFill>
        <p:spPr>
          <a:xfrm>
            <a:off x="10704005" y="3849507"/>
            <a:ext cx="2975991" cy="2975991"/>
          </a:xfrm>
          <a:prstGeom prst="rect">
            <a:avLst/>
          </a:prstGeom>
          <a:ln w="12700">
            <a:miter lim="400000"/>
          </a:ln>
        </p:spPr>
      </p:pic>
      <p:pic>
        <p:nvPicPr>
          <p:cNvPr id="312" name="pasted-image.pdf" descr="pasted-image.pdf"/>
          <p:cNvPicPr>
            <a:picLocks noChangeAspect="1"/>
          </p:cNvPicPr>
          <p:nvPr/>
        </p:nvPicPr>
        <p:blipFill>
          <a:blip r:embed="rId4">
            <a:extLst/>
          </a:blip>
          <a:stretch>
            <a:fillRect/>
          </a:stretch>
        </p:blipFill>
        <p:spPr>
          <a:xfrm>
            <a:off x="10630195" y="7438742"/>
            <a:ext cx="3196360" cy="1507131"/>
          </a:xfrm>
          <a:prstGeom prst="rect">
            <a:avLst/>
          </a:prstGeom>
          <a:ln w="12700">
            <a:miter lim="400000"/>
          </a:ln>
        </p:spPr>
      </p:pic>
      <p:sp>
        <p:nvSpPr>
          <p:cNvPr id="313"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Empty">
    <p:spTree>
      <p:nvGrpSpPr>
        <p:cNvPr id="1" name=""/>
        <p:cNvGrpSpPr/>
        <p:nvPr/>
      </p:nvGrpSpPr>
      <p:grpSpPr>
        <a:xfrm>
          <a:off x="0" y="0"/>
          <a:ext cx="0" cy="0"/>
          <a:chOff x="0" y="0"/>
          <a:chExt cx="0" cy="0"/>
        </a:xfrm>
      </p:grpSpPr>
      <p:sp>
        <p:nvSpPr>
          <p:cNvPr id="320"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321"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rt logo animation">
    <p:spTree>
      <p:nvGrpSpPr>
        <p:cNvPr id="1" name=""/>
        <p:cNvGrpSpPr/>
        <p:nvPr/>
      </p:nvGrpSpPr>
      <p:grpSpPr>
        <a:xfrm>
          <a:off x="0" y="0"/>
          <a:ext cx="0" cy="0"/>
          <a:chOff x="0" y="0"/>
          <a:chExt cx="0" cy="0"/>
        </a:xfrm>
      </p:grpSpPr>
      <p:sp>
        <p:nvSpPr>
          <p:cNvPr id="328"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329" name="Presentation title…"/>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Presentation title</a:t>
            </a:r>
          </a:p>
          <a:p>
            <a:pPr algn="l">
              <a:lnSpc>
                <a:spcPct val="140000"/>
              </a:lnSpc>
            </a:pPr>
            <a:r>
              <a:t>Month, day and year</a:t>
            </a:r>
          </a:p>
        </p:txBody>
      </p:sp>
      <p:pic>
        <p:nvPicPr>
          <p:cNvPr id="330" name="ME_LOGO_BLACK.ai" descr="ME_LOGO_BLACK.ai"/>
          <p:cNvPicPr>
            <a:picLocks noChangeAspect="1"/>
          </p:cNvPicPr>
          <p:nvPr/>
        </p:nvPicPr>
        <p:blipFill>
          <a:blip r:embed="rId2">
            <a:extLst/>
          </a:blip>
          <a:srcRect l="0" t="69573" r="0" b="0"/>
          <a:stretch>
            <a:fillRect/>
          </a:stretch>
        </p:blipFill>
        <p:spPr>
          <a:xfrm>
            <a:off x="22383278" y="577736"/>
            <a:ext cx="1432724" cy="412161"/>
          </a:xfrm>
          <a:prstGeom prst="rect">
            <a:avLst/>
          </a:prstGeom>
          <a:ln w="12700">
            <a:miter lim="400000"/>
          </a:ln>
        </p:spPr>
      </p:pic>
      <p:pic>
        <p:nvPicPr>
          <p:cNvPr id="331" name="Me-Logo-naimation_04-2.gif" descr="Me-Logo-naimation_04-2.gif"/>
          <p:cNvPicPr>
            <a:picLocks noChangeAspect="0"/>
          </p:cNvPicPr>
          <p:nvPr/>
        </p:nvPicPr>
        <p:blipFill>
          <a:blip r:embed="rId3">
            <a:extLst/>
          </a:blip>
          <a:stretch>
            <a:fillRect/>
          </a:stretch>
        </p:blipFill>
        <p:spPr>
          <a:xfrm>
            <a:off x="7167610" y="1579609"/>
            <a:ext cx="10048781" cy="10048782"/>
          </a:xfrm>
          <a:prstGeom prst="rect">
            <a:avLst/>
          </a:prstGeom>
          <a:ln w="12700">
            <a:miter lim="400000"/>
          </a:ln>
        </p:spPr>
      </p:pic>
      <p:sp>
        <p:nvSpPr>
          <p:cNvPr id="332"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 not use">
    <p:spTree>
      <p:nvGrpSpPr>
        <p:cNvPr id="1" name=""/>
        <p:cNvGrpSpPr/>
        <p:nvPr/>
      </p:nvGrpSpPr>
      <p:grpSpPr>
        <a:xfrm>
          <a:off x="0" y="0"/>
          <a:ext cx="0" cy="0"/>
          <a:chOff x="0" y="0"/>
          <a:chExt cx="0" cy="0"/>
        </a:xfrm>
      </p:grpSpPr>
      <p:sp>
        <p:nvSpPr>
          <p:cNvPr id="339" name="Brödtext nivå ett…"/>
          <p:cNvSpPr txBox="1"/>
          <p:nvPr>
            <p:ph type="body" idx="1"/>
          </p:nvPr>
        </p:nvSpPr>
        <p:spPr>
          <a:prstGeom prst="rect">
            <a:avLst/>
          </a:prstGeom>
        </p:spPr>
        <p:txBody>
          <a:bodyPr/>
          <a:lstStyle/>
          <a:p>
            <a:pPr/>
            <a:r>
              <a:t>Brödtext nivå ett</a:t>
            </a:r>
          </a:p>
          <a:p>
            <a:pPr lvl="1"/>
            <a:r>
              <a:t>Brödtext nivå två</a:t>
            </a:r>
          </a:p>
          <a:p>
            <a:pPr lvl="2"/>
            <a:r>
              <a:t>Brödtext nivå tre</a:t>
            </a:r>
          </a:p>
          <a:p>
            <a:pPr lvl="3"/>
            <a:r>
              <a:t>Brödtext nivå fyra</a:t>
            </a:r>
          </a:p>
          <a:p>
            <a:pPr lvl="4"/>
            <a:r>
              <a:t>Brödtext nivå fem</a:t>
            </a:r>
          </a:p>
        </p:txBody>
      </p:sp>
      <p:sp>
        <p:nvSpPr>
          <p:cNvPr id="340"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TRO off white">
    <p:spTree>
      <p:nvGrpSpPr>
        <p:cNvPr id="1" name=""/>
        <p:cNvGrpSpPr/>
        <p:nvPr/>
      </p:nvGrpSpPr>
      <p:grpSpPr>
        <a:xfrm>
          <a:off x="0" y="0"/>
          <a:ext cx="0" cy="0"/>
          <a:chOff x="0" y="0"/>
          <a:chExt cx="0" cy="0"/>
        </a:xfrm>
      </p:grpSpPr>
      <p:sp>
        <p:nvSpPr>
          <p:cNvPr id="347"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348" name="Rektangel"/>
          <p:cNvSpPr txBox="1"/>
          <p:nvPr/>
        </p:nvSpPr>
        <p:spPr>
          <a:xfrm>
            <a:off x="895176" y="569875"/>
            <a:ext cx="3328375" cy="889541"/>
          </a:xfrm>
          <a:prstGeom prst="rect">
            <a:avLst/>
          </a:prstGeom>
          <a:ln w="12700">
            <a:miter lim="400000"/>
          </a:ln>
        </p:spPr>
        <p:txBody>
          <a:bodyPr lIns="50800" tIns="50800" rIns="50800" bIns="50800">
            <a:normAutofit fontScale="100000" lnSpcReduction="0"/>
          </a:bodyPr>
          <a:lstStyle/>
          <a:p>
            <a:pPr algn="l">
              <a:lnSpc>
                <a:spcPct val="140000"/>
              </a:lnSpc>
            </a:pPr>
          </a:p>
        </p:txBody>
      </p:sp>
      <p:sp>
        <p:nvSpPr>
          <p:cNvPr id="349"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hapter title (large font)">
    <p:spTree>
      <p:nvGrpSpPr>
        <p:cNvPr id="1" name=""/>
        <p:cNvGrpSpPr/>
        <p:nvPr/>
      </p:nvGrpSpPr>
      <p:grpSpPr>
        <a:xfrm>
          <a:off x="0" y="0"/>
          <a:ext cx="0" cy="0"/>
          <a:chOff x="0" y="0"/>
          <a:chExt cx="0" cy="0"/>
        </a:xfrm>
      </p:grpSpPr>
      <p:sp>
        <p:nvSpPr>
          <p:cNvPr id="37"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pic>
        <p:nvPicPr>
          <p:cNvPr id="38" name="ME_LOGO_BLACK.ai" descr="ME_LOGO_BLACK.ai"/>
          <p:cNvPicPr>
            <a:picLocks noChangeAspect="1"/>
          </p:cNvPicPr>
          <p:nvPr/>
        </p:nvPicPr>
        <p:blipFill>
          <a:blip r:embed="rId2">
            <a:extLst/>
          </a:blip>
          <a:stretch>
            <a:fillRect/>
          </a:stretch>
        </p:blipFill>
        <p:spPr>
          <a:xfrm>
            <a:off x="22713644" y="637694"/>
            <a:ext cx="797387" cy="753903"/>
          </a:xfrm>
          <a:prstGeom prst="rect">
            <a:avLst/>
          </a:prstGeom>
          <a:ln w="12700">
            <a:miter lim="400000"/>
          </a:ln>
        </p:spPr>
      </p:pic>
      <p:sp>
        <p:nvSpPr>
          <p:cNvPr id="39" name="Rektangel"/>
          <p:cNvSpPr txBox="1"/>
          <p:nvPr/>
        </p:nvSpPr>
        <p:spPr>
          <a:xfrm>
            <a:off x="895176" y="569875"/>
            <a:ext cx="3328375" cy="889541"/>
          </a:xfrm>
          <a:prstGeom prst="rect">
            <a:avLst/>
          </a:prstGeom>
          <a:ln w="12700">
            <a:miter lim="400000"/>
          </a:ln>
        </p:spPr>
        <p:txBody>
          <a:bodyPr lIns="50800" tIns="50800" rIns="50800" bIns="50800">
            <a:normAutofit fontScale="100000" lnSpcReduction="0"/>
          </a:bodyPr>
          <a:lstStyle/>
          <a:p>
            <a:pPr algn="l">
              <a:lnSpc>
                <a:spcPct val="140000"/>
              </a:lnSpc>
            </a:pPr>
          </a:p>
        </p:txBody>
      </p:sp>
      <p:sp>
        <p:nvSpPr>
          <p:cNvPr id="40" name="Chapter title"/>
          <p:cNvSpPr txBox="1"/>
          <p:nvPr>
            <p:ph type="title" hasCustomPrompt="1"/>
          </p:nvPr>
        </p:nvSpPr>
        <p:spPr>
          <a:xfrm>
            <a:off x="2298692" y="2271805"/>
            <a:ext cx="19786617" cy="5510187"/>
          </a:xfrm>
          <a:prstGeom prst="rect">
            <a:avLst/>
          </a:prstGeom>
        </p:spPr>
        <p:txBody>
          <a:bodyPr anchor="b">
            <a:noAutofit/>
          </a:bodyPr>
          <a:lstStyle>
            <a:lvl1pPr defTabSz="2438338">
              <a:lnSpc>
                <a:spcPct val="80000"/>
              </a:lnSpc>
              <a:defRPr spc="-159" sz="16000">
                <a:latin typeface="+mn-lt"/>
                <a:ea typeface="+mn-ea"/>
                <a:cs typeface="+mn-cs"/>
                <a:sym typeface="Victor Serif 50 Medium"/>
              </a:defRPr>
            </a:lvl1pPr>
          </a:lstStyle>
          <a:p>
            <a:pPr/>
            <a:r>
              <a:t>Chapter title</a:t>
            </a:r>
          </a:p>
        </p:txBody>
      </p:sp>
      <p:sp>
        <p:nvSpPr>
          <p:cNvPr id="41" name="Brödtext nivå ett…"/>
          <p:cNvSpPr txBox="1"/>
          <p:nvPr>
            <p:ph type="body" sz="half" idx="1" hasCustomPrompt="1"/>
          </p:nvPr>
        </p:nvSpPr>
        <p:spPr>
          <a:xfrm>
            <a:off x="2298692" y="8262369"/>
            <a:ext cx="19786617" cy="3535025"/>
          </a:xfrm>
          <a:prstGeom prst="rect">
            <a:avLst/>
          </a:prstGeom>
        </p:spPr>
        <p:txBody>
          <a:bodyPr anchor="t">
            <a:noAutofit/>
          </a:bodyPr>
          <a:lstStyle>
            <a:lvl1pPr marL="0" indent="0" algn="ctr">
              <a:spcBef>
                <a:spcPts val="0"/>
              </a:spcBef>
              <a:buSzTx/>
              <a:buNone/>
              <a:defRPr sz="4000">
                <a:latin typeface="Haffer XH Regular"/>
                <a:ea typeface="Haffer XH Regular"/>
                <a:cs typeface="Haffer XH Regular"/>
                <a:sym typeface="Haffer XH Regular"/>
              </a:defRPr>
            </a:lvl1pPr>
            <a:lvl2pPr marL="0" indent="457200" algn="ctr">
              <a:spcBef>
                <a:spcPts val="0"/>
              </a:spcBef>
              <a:buSzTx/>
              <a:buNone/>
              <a:defRPr sz="4000">
                <a:latin typeface="Haffer XH Regular"/>
                <a:ea typeface="Haffer XH Regular"/>
                <a:cs typeface="Haffer XH Regular"/>
                <a:sym typeface="Haffer XH Regular"/>
              </a:defRPr>
            </a:lvl2pPr>
            <a:lvl3pPr marL="0" indent="914400" algn="ctr">
              <a:spcBef>
                <a:spcPts val="0"/>
              </a:spcBef>
              <a:buSzTx/>
              <a:buNone/>
              <a:defRPr sz="4000">
                <a:latin typeface="Haffer XH Regular"/>
                <a:ea typeface="Haffer XH Regular"/>
                <a:cs typeface="Haffer XH Regular"/>
                <a:sym typeface="Haffer XH Regular"/>
              </a:defRPr>
            </a:lvl3pPr>
            <a:lvl4pPr marL="0" indent="1371600" algn="ctr">
              <a:spcBef>
                <a:spcPts val="0"/>
              </a:spcBef>
              <a:buSzTx/>
              <a:buNone/>
              <a:defRPr sz="4000">
                <a:latin typeface="Haffer XH Regular"/>
                <a:ea typeface="Haffer XH Regular"/>
                <a:cs typeface="Haffer XH Regular"/>
                <a:sym typeface="Haffer XH Regular"/>
              </a:defRPr>
            </a:lvl4pPr>
            <a:lvl5pPr marL="0" indent="1828800" algn="ctr">
              <a:spcBef>
                <a:spcPts val="0"/>
              </a:spcBef>
              <a:buSzTx/>
              <a:buNone/>
              <a:defRPr sz="4000">
                <a:latin typeface="Haffer XH Regular"/>
                <a:ea typeface="Haffer XH Regular"/>
                <a:cs typeface="Haffer XH Regular"/>
                <a:sym typeface="Haffer XH Regular"/>
              </a:defRPr>
            </a:lvl5pPr>
          </a:lstStyle>
          <a:p>
            <a:pPr/>
            <a:r>
              <a:t>Sub header</a:t>
            </a:r>
          </a:p>
          <a:p>
            <a:pPr lvl="1"/>
            <a:r>
              <a:t/>
            </a:r>
          </a:p>
          <a:p>
            <a:pPr lvl="2"/>
            <a:r>
              <a:t/>
            </a:r>
          </a:p>
          <a:p>
            <a:pPr lvl="3"/>
            <a:r>
              <a:t/>
            </a:r>
          </a:p>
          <a:p>
            <a:pPr lvl="4"/>
            <a:r>
              <a:t/>
            </a:r>
          </a:p>
        </p:txBody>
      </p:sp>
      <p:sp>
        <p:nvSpPr>
          <p:cNvPr id="42"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TRO off white">
    <p:spTree>
      <p:nvGrpSpPr>
        <p:cNvPr id="1" name=""/>
        <p:cNvGrpSpPr/>
        <p:nvPr/>
      </p:nvGrpSpPr>
      <p:grpSpPr>
        <a:xfrm>
          <a:off x="0" y="0"/>
          <a:ext cx="0" cy="0"/>
          <a:chOff x="0" y="0"/>
          <a:chExt cx="0" cy="0"/>
        </a:xfrm>
      </p:grpSpPr>
      <p:sp>
        <p:nvSpPr>
          <p:cNvPr id="356"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357"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hampter (small font)">
    <p:spTree>
      <p:nvGrpSpPr>
        <p:cNvPr id="1" name=""/>
        <p:cNvGrpSpPr/>
        <p:nvPr/>
      </p:nvGrpSpPr>
      <p:grpSpPr>
        <a:xfrm>
          <a:off x="0" y="0"/>
          <a:ext cx="0" cy="0"/>
          <a:chOff x="0" y="0"/>
          <a:chExt cx="0" cy="0"/>
        </a:xfrm>
      </p:grpSpPr>
      <p:sp>
        <p:nvSpPr>
          <p:cNvPr id="364"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pic>
        <p:nvPicPr>
          <p:cNvPr id="365" name="ME_LOGO_BLACK.ai" descr="ME_LOGO_BLACK.ai"/>
          <p:cNvPicPr>
            <a:picLocks noChangeAspect="1"/>
          </p:cNvPicPr>
          <p:nvPr/>
        </p:nvPicPr>
        <p:blipFill>
          <a:blip r:embed="rId2">
            <a:extLst/>
          </a:blip>
          <a:stretch>
            <a:fillRect/>
          </a:stretch>
        </p:blipFill>
        <p:spPr>
          <a:xfrm>
            <a:off x="22713644" y="637694"/>
            <a:ext cx="797387" cy="753903"/>
          </a:xfrm>
          <a:prstGeom prst="rect">
            <a:avLst/>
          </a:prstGeom>
          <a:ln w="12700">
            <a:miter lim="400000"/>
          </a:ln>
        </p:spPr>
      </p:pic>
      <p:sp>
        <p:nvSpPr>
          <p:cNvPr id="366" name="Lund, City Library…"/>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Lund, City Library</a:t>
            </a:r>
          </a:p>
          <a:p>
            <a:pPr algn="l">
              <a:lnSpc>
                <a:spcPct val="140000"/>
              </a:lnSpc>
            </a:pPr>
            <a:r>
              <a:t>September 8, 2023</a:t>
            </a:r>
          </a:p>
        </p:txBody>
      </p:sp>
      <p:sp>
        <p:nvSpPr>
          <p:cNvPr id="367" name="Chapter title"/>
          <p:cNvSpPr txBox="1"/>
          <p:nvPr>
            <p:ph type="title" hasCustomPrompt="1"/>
          </p:nvPr>
        </p:nvSpPr>
        <p:spPr>
          <a:xfrm>
            <a:off x="2303107" y="2271805"/>
            <a:ext cx="19777786" cy="5510187"/>
          </a:xfrm>
          <a:prstGeom prst="rect">
            <a:avLst/>
          </a:prstGeom>
        </p:spPr>
        <p:txBody>
          <a:bodyPr anchor="b">
            <a:noAutofit/>
          </a:bodyPr>
          <a:lstStyle>
            <a:lvl1pPr algn="l" defTabSz="2438338">
              <a:lnSpc>
                <a:spcPct val="80000"/>
              </a:lnSpc>
              <a:defRPr sz="9500">
                <a:latin typeface="+mn-lt"/>
                <a:ea typeface="+mn-ea"/>
                <a:cs typeface="+mn-cs"/>
                <a:sym typeface="Victor Serif 50 Medium"/>
              </a:defRPr>
            </a:lvl1pPr>
          </a:lstStyle>
          <a:p>
            <a:pPr/>
            <a:r>
              <a:t>Chapter title</a:t>
            </a:r>
          </a:p>
        </p:txBody>
      </p:sp>
      <p:sp>
        <p:nvSpPr>
          <p:cNvPr id="368" name="Brödtext nivå ett…"/>
          <p:cNvSpPr txBox="1"/>
          <p:nvPr>
            <p:ph type="body" sz="half" idx="1" hasCustomPrompt="1"/>
          </p:nvPr>
        </p:nvSpPr>
        <p:spPr>
          <a:xfrm>
            <a:off x="2303107" y="8262369"/>
            <a:ext cx="19777786" cy="3535025"/>
          </a:xfrm>
          <a:prstGeom prst="rect">
            <a:avLst/>
          </a:prstGeom>
        </p:spPr>
        <p:txBody>
          <a:bodyPr anchor="t">
            <a:noAutofit/>
          </a:bodyPr>
          <a:lstStyle>
            <a:lvl1pPr marL="0" indent="0" algn="ctr">
              <a:spcBef>
                <a:spcPts val="0"/>
              </a:spcBef>
              <a:buSzTx/>
              <a:buNone/>
              <a:defRPr sz="3000">
                <a:latin typeface="Haffer XH Regular"/>
                <a:ea typeface="Haffer XH Regular"/>
                <a:cs typeface="Haffer XH Regular"/>
                <a:sym typeface="Haffer XH Regular"/>
              </a:defRPr>
            </a:lvl1pPr>
            <a:lvl2pPr marL="0" indent="457200" algn="ctr">
              <a:spcBef>
                <a:spcPts val="0"/>
              </a:spcBef>
              <a:buSzTx/>
              <a:buNone/>
              <a:defRPr sz="3000">
                <a:latin typeface="Haffer XH Regular"/>
                <a:ea typeface="Haffer XH Regular"/>
                <a:cs typeface="Haffer XH Regular"/>
                <a:sym typeface="Haffer XH Regular"/>
              </a:defRPr>
            </a:lvl2pPr>
            <a:lvl3pPr marL="0" indent="914400" algn="ctr">
              <a:spcBef>
                <a:spcPts val="0"/>
              </a:spcBef>
              <a:buSzTx/>
              <a:buNone/>
              <a:defRPr sz="3000">
                <a:latin typeface="Haffer XH Regular"/>
                <a:ea typeface="Haffer XH Regular"/>
                <a:cs typeface="Haffer XH Regular"/>
                <a:sym typeface="Haffer XH Regular"/>
              </a:defRPr>
            </a:lvl3pPr>
            <a:lvl4pPr marL="0" indent="1371600" algn="ctr">
              <a:spcBef>
                <a:spcPts val="0"/>
              </a:spcBef>
              <a:buSzTx/>
              <a:buNone/>
              <a:defRPr sz="3000">
                <a:latin typeface="Haffer XH Regular"/>
                <a:ea typeface="Haffer XH Regular"/>
                <a:cs typeface="Haffer XH Regular"/>
                <a:sym typeface="Haffer XH Regular"/>
              </a:defRPr>
            </a:lvl4pPr>
            <a:lvl5pPr marL="0" indent="1828800" algn="ctr">
              <a:spcBef>
                <a:spcPts val="0"/>
              </a:spcBef>
              <a:buSzTx/>
              <a:buNone/>
              <a:defRPr sz="3000">
                <a:latin typeface="Haffer XH Regular"/>
                <a:ea typeface="Haffer XH Regular"/>
                <a:cs typeface="Haffer XH Regular"/>
                <a:sym typeface="Haffer XH Regular"/>
              </a:defRPr>
            </a:lvl5pPr>
          </a:lstStyle>
          <a:p>
            <a:pPr/>
            <a:r>
              <a:t>Sub header</a:t>
            </a:r>
          </a:p>
          <a:p>
            <a:pPr lvl="1"/>
            <a:r>
              <a:t/>
            </a:r>
          </a:p>
          <a:p>
            <a:pPr lvl="2"/>
            <a:r>
              <a:t/>
            </a:r>
          </a:p>
          <a:p>
            <a:pPr lvl="3"/>
            <a:r>
              <a:t/>
            </a:r>
          </a:p>
          <a:p>
            <a:pPr lvl="4"/>
            <a:r>
              <a:t/>
            </a:r>
          </a:p>
        </p:txBody>
      </p:sp>
      <p:sp>
        <p:nvSpPr>
          <p:cNvPr id="369"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Empty">
    <p:spTree>
      <p:nvGrpSpPr>
        <p:cNvPr id="1" name=""/>
        <p:cNvGrpSpPr/>
        <p:nvPr/>
      </p:nvGrpSpPr>
      <p:grpSpPr>
        <a:xfrm>
          <a:off x="0" y="0"/>
          <a:ext cx="0" cy="0"/>
          <a:chOff x="0" y="0"/>
          <a:chExt cx="0" cy="0"/>
        </a:xfrm>
      </p:grpSpPr>
      <p:sp>
        <p:nvSpPr>
          <p:cNvPr id="376"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377" name="The Bacon Hospital…"/>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The Bacon Hospital</a:t>
            </a:r>
          </a:p>
          <a:p>
            <a:pPr algn="l">
              <a:lnSpc>
                <a:spcPct val="140000"/>
              </a:lnSpc>
            </a:pPr>
            <a:r>
              <a:t>Bridging the Imagination-Action Gap</a:t>
            </a:r>
          </a:p>
        </p:txBody>
      </p:sp>
      <p:pic>
        <p:nvPicPr>
          <p:cNvPr id="378" name="ME_LOGO_BLACK.ai" descr="ME_LOGO_BLACK.ai"/>
          <p:cNvPicPr>
            <a:picLocks noChangeAspect="1"/>
          </p:cNvPicPr>
          <p:nvPr/>
        </p:nvPicPr>
        <p:blipFill>
          <a:blip r:embed="rId2">
            <a:extLst/>
          </a:blip>
          <a:stretch>
            <a:fillRect/>
          </a:stretch>
        </p:blipFill>
        <p:spPr>
          <a:xfrm>
            <a:off x="22713644" y="637694"/>
            <a:ext cx="797387" cy="753903"/>
          </a:xfrm>
          <a:prstGeom prst="rect">
            <a:avLst/>
          </a:prstGeom>
          <a:ln w="12700">
            <a:miter lim="400000"/>
          </a:ln>
        </p:spPr>
      </p:pic>
      <p:sp>
        <p:nvSpPr>
          <p:cNvPr id="379"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image (large text)">
    <p:spTree>
      <p:nvGrpSpPr>
        <p:cNvPr id="1" name=""/>
        <p:cNvGrpSpPr/>
        <p:nvPr/>
      </p:nvGrpSpPr>
      <p:grpSpPr>
        <a:xfrm>
          <a:off x="0" y="0"/>
          <a:ext cx="0" cy="0"/>
          <a:chOff x="0" y="0"/>
          <a:chExt cx="0" cy="0"/>
        </a:xfrm>
      </p:grpSpPr>
      <p:sp>
        <p:nvSpPr>
          <p:cNvPr id="386"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387" name="The Bacon Hospital…"/>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The Bacon Hospital</a:t>
            </a:r>
          </a:p>
          <a:p>
            <a:pPr algn="l">
              <a:lnSpc>
                <a:spcPct val="140000"/>
              </a:lnSpc>
            </a:pPr>
            <a:r>
              <a:t>Bridging the Imagination-Action Gap</a:t>
            </a:r>
          </a:p>
        </p:txBody>
      </p:sp>
      <p:sp>
        <p:nvSpPr>
          <p:cNvPr id="388" name="Image description / additional info"/>
          <p:cNvSpPr txBox="1"/>
          <p:nvPr>
            <p:ph type="body" sz="quarter" idx="21" hasCustomPrompt="1"/>
          </p:nvPr>
        </p:nvSpPr>
        <p:spPr>
          <a:xfrm>
            <a:off x="14521350" y="11307188"/>
            <a:ext cx="7562592" cy="636979"/>
          </a:xfrm>
          <a:prstGeom prst="rect">
            <a:avLst/>
          </a:prstGeom>
        </p:spPr>
        <p:txBody>
          <a:bodyPr lIns="45719" tIns="45719" rIns="45719" bIns="45719" anchor="t"/>
          <a:lstStyle>
            <a:lvl1pPr marL="0" indent="0" algn="ctr">
              <a:spcBef>
                <a:spcPts val="0"/>
              </a:spcBef>
              <a:buSzTx/>
              <a:buNone/>
              <a:defRPr sz="1200">
                <a:latin typeface="Haffer XH Regular"/>
                <a:ea typeface="Haffer XH Regular"/>
                <a:cs typeface="Haffer XH Regular"/>
                <a:sym typeface="Haffer XH Regular"/>
              </a:defRPr>
            </a:lvl1pPr>
          </a:lstStyle>
          <a:p>
            <a:pPr/>
            <a:r>
              <a:t>Image description / additional info</a:t>
            </a:r>
          </a:p>
        </p:txBody>
      </p:sp>
      <p:sp>
        <p:nvSpPr>
          <p:cNvPr id="389" name="Linje"/>
          <p:cNvSpPr/>
          <p:nvPr/>
        </p:nvSpPr>
        <p:spPr>
          <a:xfrm flipV="1">
            <a:off x="12191999" y="-7830"/>
            <a:ext cx="1" cy="13731660"/>
          </a:xfrm>
          <a:prstGeom prst="line">
            <a:avLst/>
          </a:prstGeom>
          <a:ln w="19050">
            <a:solidFill>
              <a:srgbClr val="000000"/>
            </a:solidFill>
            <a:miter lim="400000"/>
          </a:ln>
        </p:spPr>
        <p:txBody>
          <a:bodyPr lIns="50800" tIns="50800" rIns="50800" bIns="50800" anchor="ctr"/>
          <a:lstStyle/>
          <a:p>
            <a:pPr>
              <a:lnSpc>
                <a:spcPct val="120000"/>
              </a:lnSpc>
              <a:defRPr sz="1000"/>
            </a:pPr>
          </a:p>
        </p:txBody>
      </p:sp>
      <p:sp>
        <p:nvSpPr>
          <p:cNvPr id="390" name="Bild"/>
          <p:cNvSpPr/>
          <p:nvPr>
            <p:ph type="pic" sz="half" idx="22"/>
          </p:nvPr>
        </p:nvSpPr>
        <p:spPr>
          <a:xfrm>
            <a:off x="13475628" y="1615110"/>
            <a:ext cx="9654075" cy="9654074"/>
          </a:xfrm>
          <a:prstGeom prst="rect">
            <a:avLst/>
          </a:prstGeom>
        </p:spPr>
        <p:txBody>
          <a:bodyPr lIns="91439" tIns="45719" rIns="91439" bIns="45719" anchor="t">
            <a:noAutofit/>
          </a:bodyPr>
          <a:lstStyle/>
          <a:p>
            <a:pPr/>
          </a:p>
        </p:txBody>
      </p:sp>
      <p:sp>
        <p:nvSpPr>
          <p:cNvPr id="391" name="Your message here"/>
          <p:cNvSpPr txBox="1"/>
          <p:nvPr>
            <p:ph type="title" hasCustomPrompt="1"/>
          </p:nvPr>
        </p:nvSpPr>
        <p:spPr>
          <a:xfrm>
            <a:off x="2326552" y="1718799"/>
            <a:ext cx="7570789" cy="9446634"/>
          </a:xfrm>
          <a:prstGeom prst="rect">
            <a:avLst/>
          </a:prstGeom>
        </p:spPr>
        <p:txBody>
          <a:bodyPr>
            <a:noAutofit/>
          </a:bodyPr>
          <a:lstStyle>
            <a:lvl1pPr algn="l" defTabSz="2438338">
              <a:lnSpc>
                <a:spcPct val="80000"/>
              </a:lnSpc>
              <a:defRPr sz="9500">
                <a:latin typeface="+mn-lt"/>
                <a:ea typeface="+mn-ea"/>
                <a:cs typeface="+mn-cs"/>
                <a:sym typeface="Victor Serif 50 Medium"/>
              </a:defRPr>
            </a:lvl1pPr>
          </a:lstStyle>
          <a:p>
            <a:pPr/>
            <a:r>
              <a:t>Your message here</a:t>
            </a:r>
          </a:p>
        </p:txBody>
      </p:sp>
      <p:sp>
        <p:nvSpPr>
          <p:cNvPr id="392"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image (small text)">
    <p:spTree>
      <p:nvGrpSpPr>
        <p:cNvPr id="1" name=""/>
        <p:cNvGrpSpPr/>
        <p:nvPr/>
      </p:nvGrpSpPr>
      <p:grpSpPr>
        <a:xfrm>
          <a:off x="0" y="0"/>
          <a:ext cx="0" cy="0"/>
          <a:chOff x="0" y="0"/>
          <a:chExt cx="0" cy="0"/>
        </a:xfrm>
      </p:grpSpPr>
      <p:sp>
        <p:nvSpPr>
          <p:cNvPr id="399"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400" name="Lund, City Library…"/>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Lund, City Library</a:t>
            </a:r>
          </a:p>
          <a:p>
            <a:pPr algn="l">
              <a:lnSpc>
                <a:spcPct val="140000"/>
              </a:lnSpc>
            </a:pPr>
            <a:r>
              <a:t>September 8, 2023</a:t>
            </a:r>
          </a:p>
        </p:txBody>
      </p:sp>
      <p:sp>
        <p:nvSpPr>
          <p:cNvPr id="401" name="Image descrtipton / additional information"/>
          <p:cNvSpPr txBox="1"/>
          <p:nvPr>
            <p:ph type="body" sz="quarter" idx="21" hasCustomPrompt="1"/>
          </p:nvPr>
        </p:nvSpPr>
        <p:spPr>
          <a:xfrm>
            <a:off x="14521350" y="11307188"/>
            <a:ext cx="7562592" cy="636979"/>
          </a:xfrm>
          <a:prstGeom prst="rect">
            <a:avLst/>
          </a:prstGeom>
        </p:spPr>
        <p:txBody>
          <a:bodyPr lIns="45719" tIns="45719" rIns="45719" bIns="45719" anchor="t"/>
          <a:lstStyle>
            <a:lvl1pPr marL="0" indent="0" algn="ctr">
              <a:spcBef>
                <a:spcPts val="0"/>
              </a:spcBef>
              <a:buSzTx/>
              <a:buNone/>
              <a:defRPr sz="1200">
                <a:latin typeface="Haffer XH Regular"/>
                <a:ea typeface="Haffer XH Regular"/>
                <a:cs typeface="Haffer XH Regular"/>
                <a:sym typeface="Haffer XH Regular"/>
              </a:defRPr>
            </a:lvl1pPr>
          </a:lstStyle>
          <a:p>
            <a:pPr/>
            <a:r>
              <a:t>Image descrtipton / additional information</a:t>
            </a:r>
          </a:p>
        </p:txBody>
      </p:sp>
      <p:sp>
        <p:nvSpPr>
          <p:cNvPr id="402" name="Linje"/>
          <p:cNvSpPr/>
          <p:nvPr/>
        </p:nvSpPr>
        <p:spPr>
          <a:xfrm flipV="1">
            <a:off x="12191999" y="-7830"/>
            <a:ext cx="1" cy="13731660"/>
          </a:xfrm>
          <a:prstGeom prst="line">
            <a:avLst/>
          </a:prstGeom>
          <a:ln w="19050">
            <a:solidFill>
              <a:srgbClr val="000000"/>
            </a:solidFill>
            <a:miter lim="400000"/>
          </a:ln>
        </p:spPr>
        <p:txBody>
          <a:bodyPr lIns="50800" tIns="50800" rIns="50800" bIns="50800" anchor="ctr"/>
          <a:lstStyle/>
          <a:p>
            <a:pPr>
              <a:lnSpc>
                <a:spcPct val="120000"/>
              </a:lnSpc>
              <a:defRPr sz="1000"/>
            </a:pPr>
          </a:p>
        </p:txBody>
      </p:sp>
      <p:sp>
        <p:nvSpPr>
          <p:cNvPr id="403" name="Your message here"/>
          <p:cNvSpPr txBox="1"/>
          <p:nvPr>
            <p:ph type="title" hasCustomPrompt="1"/>
          </p:nvPr>
        </p:nvSpPr>
        <p:spPr>
          <a:xfrm>
            <a:off x="2326552" y="1718799"/>
            <a:ext cx="7586897" cy="9446634"/>
          </a:xfrm>
          <a:prstGeom prst="rect">
            <a:avLst/>
          </a:prstGeom>
        </p:spPr>
        <p:txBody>
          <a:bodyPr>
            <a:noAutofit/>
          </a:bodyPr>
          <a:lstStyle>
            <a:lvl1pPr algn="l" defTabSz="2438338">
              <a:lnSpc>
                <a:spcPct val="80000"/>
              </a:lnSpc>
              <a:defRPr sz="7000">
                <a:latin typeface="+mn-lt"/>
                <a:ea typeface="+mn-ea"/>
                <a:cs typeface="+mn-cs"/>
                <a:sym typeface="Victor Serif 50 Medium"/>
              </a:defRPr>
            </a:lvl1pPr>
          </a:lstStyle>
          <a:p>
            <a:pPr/>
            <a:r>
              <a:t>Your message here</a:t>
            </a:r>
          </a:p>
        </p:txBody>
      </p:sp>
      <p:sp>
        <p:nvSpPr>
          <p:cNvPr id="404" name="Bild"/>
          <p:cNvSpPr/>
          <p:nvPr>
            <p:ph type="pic" sz="half" idx="22"/>
          </p:nvPr>
        </p:nvSpPr>
        <p:spPr>
          <a:xfrm>
            <a:off x="13475628" y="1615110"/>
            <a:ext cx="9654075" cy="9654074"/>
          </a:xfrm>
          <a:prstGeom prst="rect">
            <a:avLst/>
          </a:prstGeom>
        </p:spPr>
        <p:txBody>
          <a:bodyPr lIns="91439" tIns="45719" rIns="91439" bIns="45719" anchor="t">
            <a:noAutofit/>
          </a:bodyPr>
          <a:lstStyle/>
          <a:p>
            <a:pPr/>
          </a:p>
        </p:txBody>
      </p:sp>
      <p:sp>
        <p:nvSpPr>
          <p:cNvPr id="405"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412"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413" name="Core group workshop 1…"/>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Core group workshop 1</a:t>
            </a:r>
          </a:p>
          <a:p>
            <a:pPr algn="l">
              <a:lnSpc>
                <a:spcPct val="140000"/>
              </a:lnSpc>
            </a:pPr>
            <a:r>
              <a:t>5 October 2023</a:t>
            </a:r>
          </a:p>
        </p:txBody>
      </p:sp>
      <p:sp>
        <p:nvSpPr>
          <p:cNvPr id="414" name="&quot;Place quote here&quot;"/>
          <p:cNvSpPr txBox="1"/>
          <p:nvPr>
            <p:ph type="title" hasCustomPrompt="1"/>
          </p:nvPr>
        </p:nvSpPr>
        <p:spPr>
          <a:xfrm>
            <a:off x="2303107" y="2271805"/>
            <a:ext cx="19777786" cy="8421954"/>
          </a:xfrm>
          <a:prstGeom prst="rect">
            <a:avLst/>
          </a:prstGeom>
        </p:spPr>
        <p:txBody>
          <a:bodyPr>
            <a:noAutofit/>
          </a:bodyPr>
          <a:lstStyle>
            <a:lvl1pPr>
              <a:defRPr i="1" sz="8000">
                <a:latin typeface="+mn-lt"/>
                <a:ea typeface="+mn-ea"/>
                <a:cs typeface="+mn-cs"/>
                <a:sym typeface="Victor Serif 50 Medium"/>
              </a:defRPr>
            </a:lvl1pPr>
          </a:lstStyle>
          <a:p>
            <a:pPr/>
            <a:r>
              <a:t>"Place quote here"</a:t>
            </a:r>
          </a:p>
        </p:txBody>
      </p:sp>
      <p:pic>
        <p:nvPicPr>
          <p:cNvPr id="415" name="ME_LOGO_BLACK.ai" descr="ME_LOGO_BLACK.ai"/>
          <p:cNvPicPr>
            <a:picLocks noChangeAspect="1"/>
          </p:cNvPicPr>
          <p:nvPr/>
        </p:nvPicPr>
        <p:blipFill>
          <a:blip r:embed="rId2">
            <a:extLst/>
          </a:blip>
          <a:srcRect l="0" t="0" r="0" b="32029"/>
          <a:stretch>
            <a:fillRect/>
          </a:stretch>
        </p:blipFill>
        <p:spPr>
          <a:xfrm>
            <a:off x="22713644" y="637694"/>
            <a:ext cx="797387" cy="512429"/>
          </a:xfrm>
          <a:prstGeom prst="rect">
            <a:avLst/>
          </a:prstGeom>
          <a:ln w="12700">
            <a:miter lim="400000"/>
          </a:ln>
        </p:spPr>
      </p:pic>
      <p:sp>
        <p:nvSpPr>
          <p:cNvPr id="416"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text and image">
    <p:spTree>
      <p:nvGrpSpPr>
        <p:cNvPr id="1" name=""/>
        <p:cNvGrpSpPr/>
        <p:nvPr/>
      </p:nvGrpSpPr>
      <p:grpSpPr>
        <a:xfrm>
          <a:off x="0" y="0"/>
          <a:ext cx="0" cy="0"/>
          <a:chOff x="0" y="0"/>
          <a:chExt cx="0" cy="0"/>
        </a:xfrm>
      </p:grpSpPr>
      <p:sp>
        <p:nvSpPr>
          <p:cNvPr id="423"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424" name="Core group workshop 1…"/>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Core group workshop 1</a:t>
            </a:r>
          </a:p>
          <a:p>
            <a:pPr algn="l">
              <a:lnSpc>
                <a:spcPct val="140000"/>
              </a:lnSpc>
            </a:pPr>
            <a:r>
              <a:t>5 October 2023</a:t>
            </a:r>
          </a:p>
        </p:txBody>
      </p:sp>
      <p:sp>
        <p:nvSpPr>
          <p:cNvPr id="425" name="Header"/>
          <p:cNvSpPr txBox="1"/>
          <p:nvPr>
            <p:ph type="title" hasCustomPrompt="1"/>
          </p:nvPr>
        </p:nvSpPr>
        <p:spPr>
          <a:xfrm>
            <a:off x="2299404" y="1709580"/>
            <a:ext cx="7570788" cy="3516360"/>
          </a:xfrm>
          <a:prstGeom prst="rect">
            <a:avLst/>
          </a:prstGeom>
        </p:spPr>
        <p:txBody>
          <a:bodyPr anchor="b">
            <a:noAutofit/>
          </a:bodyPr>
          <a:lstStyle>
            <a:lvl1pPr algn="l" defTabSz="2438338">
              <a:lnSpc>
                <a:spcPct val="80000"/>
              </a:lnSpc>
              <a:defRPr sz="7000">
                <a:latin typeface="+mn-lt"/>
                <a:ea typeface="+mn-ea"/>
                <a:cs typeface="+mn-cs"/>
                <a:sym typeface="Victor Serif 50 Medium"/>
              </a:defRPr>
            </a:lvl1pPr>
          </a:lstStyle>
          <a:p>
            <a:pPr/>
            <a:r>
              <a:t>Header</a:t>
            </a:r>
          </a:p>
        </p:txBody>
      </p:sp>
      <p:sp>
        <p:nvSpPr>
          <p:cNvPr id="426" name="Brödtext nivå ett…"/>
          <p:cNvSpPr txBox="1"/>
          <p:nvPr>
            <p:ph type="body" sz="quarter" idx="1" hasCustomPrompt="1"/>
          </p:nvPr>
        </p:nvSpPr>
        <p:spPr>
          <a:xfrm>
            <a:off x="2299404" y="6193302"/>
            <a:ext cx="7570788" cy="4979789"/>
          </a:xfrm>
          <a:prstGeom prst="rect">
            <a:avLst/>
          </a:prstGeom>
        </p:spPr>
        <p:txBody>
          <a:bodyPr anchor="t">
            <a:noAutofit/>
          </a:bodyPr>
          <a:lstStyle>
            <a:lvl1pPr marL="0" indent="0" defTabSz="2438338">
              <a:lnSpc>
                <a:spcPct val="150000"/>
              </a:lnSpc>
              <a:spcBef>
                <a:spcPts val="4500"/>
              </a:spcBef>
              <a:buSzTx/>
              <a:buNone/>
              <a:defRPr sz="2000">
                <a:latin typeface="Haffer XH Regular"/>
                <a:ea typeface="Haffer XH Regular"/>
                <a:cs typeface="Haffer XH Regular"/>
                <a:sym typeface="Haffer XH Regular"/>
              </a:defRPr>
            </a:lvl1pPr>
            <a:lvl2pPr marL="0" indent="457200" defTabSz="2438338">
              <a:lnSpc>
                <a:spcPct val="150000"/>
              </a:lnSpc>
              <a:spcBef>
                <a:spcPts val="4500"/>
              </a:spcBef>
              <a:buSzTx/>
              <a:buNone/>
              <a:defRPr sz="2000">
                <a:latin typeface="Haffer XH Regular"/>
                <a:ea typeface="Haffer XH Regular"/>
                <a:cs typeface="Haffer XH Regular"/>
                <a:sym typeface="Haffer XH Regular"/>
              </a:defRPr>
            </a:lvl2pPr>
            <a:lvl3pPr marL="0" indent="914400" defTabSz="2438338">
              <a:lnSpc>
                <a:spcPct val="150000"/>
              </a:lnSpc>
              <a:spcBef>
                <a:spcPts val="4500"/>
              </a:spcBef>
              <a:buSzTx/>
              <a:buNone/>
              <a:defRPr sz="2000">
                <a:latin typeface="Haffer XH Regular"/>
                <a:ea typeface="Haffer XH Regular"/>
                <a:cs typeface="Haffer XH Regular"/>
                <a:sym typeface="Haffer XH Regular"/>
              </a:defRPr>
            </a:lvl3pPr>
            <a:lvl4pPr marL="0" indent="1371600" defTabSz="2438338">
              <a:lnSpc>
                <a:spcPct val="150000"/>
              </a:lnSpc>
              <a:spcBef>
                <a:spcPts val="4500"/>
              </a:spcBef>
              <a:buSzTx/>
              <a:buNone/>
              <a:defRPr sz="2000">
                <a:latin typeface="Haffer XH Regular"/>
                <a:ea typeface="Haffer XH Regular"/>
                <a:cs typeface="Haffer XH Regular"/>
                <a:sym typeface="Haffer XH Regular"/>
              </a:defRPr>
            </a:lvl4pPr>
            <a:lvl5pPr marL="0" indent="1828800" defTabSz="2438338">
              <a:lnSpc>
                <a:spcPct val="150000"/>
              </a:lnSpc>
              <a:spcBef>
                <a:spcPts val="4500"/>
              </a:spcBef>
              <a:buSzTx/>
              <a:buNone/>
              <a:defRPr sz="2000">
                <a:latin typeface="Haffer XH Regular"/>
                <a:ea typeface="Haffer XH Regular"/>
                <a:cs typeface="Haffer XH Regular"/>
                <a:sym typeface="Haffer XH Regular"/>
              </a:defRPr>
            </a:lvl5pPr>
          </a:lstStyle>
          <a:p>
            <a:pPr/>
            <a:r>
              <a:t>Presentations­undertitel</a:t>
            </a:r>
          </a:p>
          <a:p>
            <a:pPr lvl="1"/>
            <a:r>
              <a:t/>
            </a:r>
          </a:p>
          <a:p>
            <a:pPr lvl="2"/>
            <a:r>
              <a:t/>
            </a:r>
          </a:p>
          <a:p>
            <a:pPr lvl="3"/>
            <a:r>
              <a:t/>
            </a:r>
          </a:p>
          <a:p>
            <a:pPr lvl="4"/>
            <a:r>
              <a:t/>
            </a:r>
          </a:p>
        </p:txBody>
      </p:sp>
      <p:sp>
        <p:nvSpPr>
          <p:cNvPr id="427" name="Linje"/>
          <p:cNvSpPr/>
          <p:nvPr/>
        </p:nvSpPr>
        <p:spPr>
          <a:xfrm flipV="1">
            <a:off x="12191999" y="-7830"/>
            <a:ext cx="1" cy="13731660"/>
          </a:xfrm>
          <a:prstGeom prst="line">
            <a:avLst/>
          </a:prstGeom>
          <a:ln w="19050">
            <a:solidFill>
              <a:srgbClr val="000000"/>
            </a:solidFill>
            <a:miter lim="400000"/>
          </a:ln>
        </p:spPr>
        <p:txBody>
          <a:bodyPr lIns="50800" tIns="50800" rIns="50800" bIns="50800" anchor="ctr"/>
          <a:lstStyle/>
          <a:p>
            <a:pPr>
              <a:lnSpc>
                <a:spcPct val="120000"/>
              </a:lnSpc>
              <a:defRPr sz="1000"/>
            </a:pPr>
          </a:p>
        </p:txBody>
      </p:sp>
      <p:sp>
        <p:nvSpPr>
          <p:cNvPr id="428" name="Image descrtipton / additional information"/>
          <p:cNvSpPr txBox="1"/>
          <p:nvPr>
            <p:ph type="body" sz="quarter" idx="21" hasCustomPrompt="1"/>
          </p:nvPr>
        </p:nvSpPr>
        <p:spPr>
          <a:xfrm>
            <a:off x="14521350" y="11307188"/>
            <a:ext cx="7562592" cy="636979"/>
          </a:xfrm>
          <a:prstGeom prst="rect">
            <a:avLst/>
          </a:prstGeom>
        </p:spPr>
        <p:txBody>
          <a:bodyPr lIns="45719" tIns="45719" rIns="45719" bIns="45719" anchor="t"/>
          <a:lstStyle>
            <a:lvl1pPr marL="0" indent="0" algn="ctr">
              <a:spcBef>
                <a:spcPts val="0"/>
              </a:spcBef>
              <a:buSzTx/>
              <a:buNone/>
              <a:defRPr sz="1200">
                <a:latin typeface="Haffer XH Regular"/>
                <a:ea typeface="Haffer XH Regular"/>
                <a:cs typeface="Haffer XH Regular"/>
                <a:sym typeface="Haffer XH Regular"/>
              </a:defRPr>
            </a:lvl1pPr>
          </a:lstStyle>
          <a:p>
            <a:pPr/>
            <a:r>
              <a:t>Image descrtipton / additional information</a:t>
            </a:r>
          </a:p>
        </p:txBody>
      </p:sp>
      <p:sp>
        <p:nvSpPr>
          <p:cNvPr id="429" name="Bild"/>
          <p:cNvSpPr/>
          <p:nvPr>
            <p:ph type="pic" sz="half" idx="22"/>
          </p:nvPr>
        </p:nvSpPr>
        <p:spPr>
          <a:xfrm>
            <a:off x="13475628" y="1615110"/>
            <a:ext cx="9654075" cy="9654074"/>
          </a:xfrm>
          <a:prstGeom prst="rect">
            <a:avLst/>
          </a:prstGeom>
        </p:spPr>
        <p:txBody>
          <a:bodyPr lIns="91439" tIns="45719" rIns="91439" bIns="45719" anchor="t">
            <a:noAutofit/>
          </a:bodyPr>
          <a:lstStyle/>
          <a:p>
            <a:pPr/>
          </a:p>
        </p:txBody>
      </p:sp>
      <p:sp>
        <p:nvSpPr>
          <p:cNvPr id="430"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more bullets (without img) (kopia)">
    <p:spTree>
      <p:nvGrpSpPr>
        <p:cNvPr id="1" name=""/>
        <p:cNvGrpSpPr/>
        <p:nvPr/>
      </p:nvGrpSpPr>
      <p:grpSpPr>
        <a:xfrm>
          <a:off x="0" y="0"/>
          <a:ext cx="0" cy="0"/>
          <a:chOff x="0" y="0"/>
          <a:chExt cx="0" cy="0"/>
        </a:xfrm>
      </p:grpSpPr>
      <p:sp>
        <p:nvSpPr>
          <p:cNvPr id="437"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438" name="Futures of Digital Work…"/>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Futures of Digital Work</a:t>
            </a:r>
          </a:p>
          <a:p>
            <a:pPr algn="l">
              <a:lnSpc>
                <a:spcPct val="140000"/>
              </a:lnSpc>
            </a:pPr>
            <a:r>
              <a:t>September – December 2023</a:t>
            </a:r>
          </a:p>
        </p:txBody>
      </p:sp>
      <p:sp>
        <p:nvSpPr>
          <p:cNvPr id="439" name="Header"/>
          <p:cNvSpPr txBox="1"/>
          <p:nvPr>
            <p:ph type="title" hasCustomPrompt="1"/>
          </p:nvPr>
        </p:nvSpPr>
        <p:spPr>
          <a:xfrm>
            <a:off x="2299404" y="1709580"/>
            <a:ext cx="19785192" cy="2390637"/>
          </a:xfrm>
          <a:prstGeom prst="rect">
            <a:avLst/>
          </a:prstGeom>
        </p:spPr>
        <p:txBody>
          <a:bodyPr anchor="t">
            <a:noAutofit/>
          </a:bodyPr>
          <a:lstStyle>
            <a:lvl1pPr defTabSz="2438338">
              <a:lnSpc>
                <a:spcPct val="80000"/>
              </a:lnSpc>
              <a:defRPr sz="7000">
                <a:latin typeface="+mn-lt"/>
                <a:ea typeface="+mn-ea"/>
                <a:cs typeface="+mn-cs"/>
                <a:sym typeface="Victor Serif 50 Medium"/>
              </a:defRPr>
            </a:lvl1pPr>
          </a:lstStyle>
          <a:p>
            <a:pPr/>
            <a:r>
              <a:t>Header</a:t>
            </a:r>
          </a:p>
        </p:txBody>
      </p:sp>
      <p:sp>
        <p:nvSpPr>
          <p:cNvPr id="440" name="Brödtext nivå ett…"/>
          <p:cNvSpPr txBox="1"/>
          <p:nvPr>
            <p:ph type="body" sz="half" idx="1" hasCustomPrompt="1"/>
          </p:nvPr>
        </p:nvSpPr>
        <p:spPr>
          <a:xfrm>
            <a:off x="3037101" y="4741684"/>
            <a:ext cx="18309798" cy="6431407"/>
          </a:xfrm>
          <a:prstGeom prst="rect">
            <a:avLst/>
          </a:prstGeom>
        </p:spPr>
        <p:txBody>
          <a:bodyPr numCol="2" spcCol="2260443" anchor="t">
            <a:noAutofit/>
          </a:bodyPr>
          <a:lstStyle>
            <a:lvl1pPr marL="762000" indent="-762000" defTabSz="2438338">
              <a:lnSpc>
                <a:spcPct val="140000"/>
              </a:lnSpc>
              <a:spcBef>
                <a:spcPts val="2000"/>
              </a:spcBef>
              <a:buSzPct val="140000"/>
              <a:defRPr sz="3000">
                <a:latin typeface="Haffer XH Regular"/>
                <a:ea typeface="Haffer XH Regular"/>
                <a:cs typeface="Haffer XH Regular"/>
                <a:sym typeface="Haffer XH Regular"/>
              </a:defRPr>
            </a:lvl1pPr>
            <a:lvl2pPr marL="457200" indent="0" defTabSz="2438338">
              <a:lnSpc>
                <a:spcPct val="140000"/>
              </a:lnSpc>
              <a:spcBef>
                <a:spcPts val="2000"/>
              </a:spcBef>
              <a:buSzPct val="100000"/>
              <a:defRPr sz="3000">
                <a:latin typeface="Haffer XH Regular"/>
                <a:ea typeface="Haffer XH Regular"/>
                <a:cs typeface="Haffer XH Regular"/>
                <a:sym typeface="Haffer XH Regular"/>
              </a:defRPr>
            </a:lvl2pPr>
            <a:lvl3pPr marL="914400" indent="0" defTabSz="2438338">
              <a:lnSpc>
                <a:spcPct val="140000"/>
              </a:lnSpc>
              <a:spcBef>
                <a:spcPts val="2000"/>
              </a:spcBef>
              <a:buSzPct val="100000"/>
              <a:defRPr sz="3000">
                <a:latin typeface="Haffer XH Regular"/>
                <a:ea typeface="Haffer XH Regular"/>
                <a:cs typeface="Haffer XH Regular"/>
                <a:sym typeface="Haffer XH Regular"/>
              </a:defRPr>
            </a:lvl3pPr>
            <a:lvl4pPr marL="1371600" indent="0" defTabSz="2438338">
              <a:lnSpc>
                <a:spcPct val="140000"/>
              </a:lnSpc>
              <a:spcBef>
                <a:spcPts val="2000"/>
              </a:spcBef>
              <a:buSzPct val="100000"/>
              <a:defRPr sz="3000">
                <a:latin typeface="Haffer XH Regular"/>
                <a:ea typeface="Haffer XH Regular"/>
                <a:cs typeface="Haffer XH Regular"/>
                <a:sym typeface="Haffer XH Regular"/>
              </a:defRPr>
            </a:lvl4pPr>
            <a:lvl5pPr marL="1828800" indent="0" defTabSz="2438338">
              <a:lnSpc>
                <a:spcPct val="140000"/>
              </a:lnSpc>
              <a:spcBef>
                <a:spcPts val="2000"/>
              </a:spcBef>
              <a:buSzPct val="100000"/>
              <a:defRPr sz="3000">
                <a:latin typeface="Haffer XH Regular"/>
                <a:ea typeface="Haffer XH Regular"/>
                <a:cs typeface="Haffer XH Regular"/>
                <a:sym typeface="Haffer XH Regular"/>
              </a:defRPr>
            </a:lvl5pPr>
          </a:lstStyle>
          <a:p>
            <a:pPr/>
            <a:r>
              <a:t>Content</a:t>
            </a:r>
          </a:p>
          <a:p>
            <a:pPr lvl="1"/>
            <a:r>
              <a:t/>
            </a:r>
          </a:p>
          <a:p>
            <a:pPr lvl="2"/>
            <a:r>
              <a:t/>
            </a:r>
          </a:p>
          <a:p>
            <a:pPr lvl="3"/>
            <a:r>
              <a:t/>
            </a:r>
          </a:p>
          <a:p>
            <a:pPr lvl="4"/>
            <a:r>
              <a:t/>
            </a:r>
          </a:p>
        </p:txBody>
      </p:sp>
      <p:sp>
        <p:nvSpPr>
          <p:cNvPr id="441" name="Linje"/>
          <p:cNvSpPr/>
          <p:nvPr/>
        </p:nvSpPr>
        <p:spPr>
          <a:xfrm flipV="1">
            <a:off x="12192000" y="4743245"/>
            <a:ext cx="0" cy="6431408"/>
          </a:xfrm>
          <a:prstGeom prst="line">
            <a:avLst/>
          </a:prstGeom>
          <a:ln w="19050">
            <a:solidFill>
              <a:srgbClr val="000000"/>
            </a:solidFill>
            <a:miter lim="400000"/>
          </a:ln>
        </p:spPr>
        <p:txBody>
          <a:bodyPr lIns="50800" tIns="50800" rIns="50800" bIns="50800" anchor="ctr"/>
          <a:lstStyle/>
          <a:p>
            <a:pPr>
              <a:lnSpc>
                <a:spcPct val="120000"/>
              </a:lnSpc>
              <a:defRPr sz="1000"/>
            </a:pPr>
          </a:p>
        </p:txBody>
      </p:sp>
      <p:pic>
        <p:nvPicPr>
          <p:cNvPr id="442" name="ME_LOGO_BLACK.ai" descr="ME_LOGO_BLACK.ai"/>
          <p:cNvPicPr>
            <a:picLocks noChangeAspect="1"/>
          </p:cNvPicPr>
          <p:nvPr/>
        </p:nvPicPr>
        <p:blipFill>
          <a:blip r:embed="rId2">
            <a:extLst/>
          </a:blip>
          <a:srcRect l="0" t="0" r="0" b="32029"/>
          <a:stretch>
            <a:fillRect/>
          </a:stretch>
        </p:blipFill>
        <p:spPr>
          <a:xfrm>
            <a:off x="22713644" y="637694"/>
            <a:ext cx="797387" cy="512429"/>
          </a:xfrm>
          <a:prstGeom prst="rect">
            <a:avLst/>
          </a:prstGeom>
          <a:ln w="12700">
            <a:miter lim="400000"/>
          </a:ln>
        </p:spPr>
      </p:pic>
      <p:sp>
        <p:nvSpPr>
          <p:cNvPr id="443"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End slide (thanks)">
    <p:spTree>
      <p:nvGrpSpPr>
        <p:cNvPr id="1" name=""/>
        <p:cNvGrpSpPr/>
        <p:nvPr/>
      </p:nvGrpSpPr>
      <p:grpSpPr>
        <a:xfrm>
          <a:off x="0" y="0"/>
          <a:ext cx="0" cy="0"/>
          <a:chOff x="0" y="0"/>
          <a:chExt cx="0" cy="0"/>
        </a:xfrm>
      </p:grpSpPr>
      <p:sp>
        <p:nvSpPr>
          <p:cNvPr id="450"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451" name="Thanks"/>
          <p:cNvSpPr txBox="1"/>
          <p:nvPr>
            <p:ph type="body" idx="21" hasCustomPrompt="1"/>
          </p:nvPr>
        </p:nvSpPr>
        <p:spPr>
          <a:xfrm>
            <a:off x="1778000" y="3277154"/>
            <a:ext cx="20828000" cy="7326442"/>
          </a:xfrm>
          <a:prstGeom prst="rect">
            <a:avLst/>
          </a:prstGeom>
        </p:spPr>
        <p:txBody>
          <a:bodyPr>
            <a:noAutofit/>
          </a:bodyPr>
          <a:lstStyle>
            <a:lvl1pPr marL="0" indent="0" algn="ctr">
              <a:lnSpc>
                <a:spcPct val="140000"/>
              </a:lnSpc>
              <a:spcBef>
                <a:spcPts val="0"/>
              </a:spcBef>
              <a:buSzTx/>
              <a:buNone/>
              <a:tabLst>
                <a:tab pos="10871200" algn="l"/>
              </a:tabLst>
              <a:defRPr sz="10000">
                <a:latin typeface="+mn-lt"/>
                <a:ea typeface="+mn-ea"/>
                <a:cs typeface="+mn-cs"/>
                <a:sym typeface="Victor Serif 50 Medium"/>
              </a:defRPr>
            </a:lvl1pPr>
          </a:lstStyle>
          <a:p>
            <a:pPr/>
            <a:r>
              <a:t>Thanks</a:t>
            </a:r>
          </a:p>
        </p:txBody>
      </p:sp>
      <p:sp>
        <p:nvSpPr>
          <p:cNvPr id="452" name="Your email address"/>
          <p:cNvSpPr txBox="1"/>
          <p:nvPr>
            <p:ph type="body" sz="quarter" idx="22" hasCustomPrompt="1"/>
          </p:nvPr>
        </p:nvSpPr>
        <p:spPr>
          <a:xfrm>
            <a:off x="11440134" y="11803874"/>
            <a:ext cx="1503732" cy="266701"/>
          </a:xfrm>
          <a:prstGeom prst="rect">
            <a:avLst/>
          </a:prstGeom>
        </p:spPr>
        <p:txBody>
          <a:bodyPr wrap="none" anchor="t">
            <a:spAutoFit/>
          </a:bodyPr>
          <a:lstStyle>
            <a:lvl1pPr marL="0" indent="0" algn="ctr">
              <a:lnSpc>
                <a:spcPct val="140000"/>
              </a:lnSpc>
              <a:spcBef>
                <a:spcPts val="0"/>
              </a:spcBef>
              <a:buSzTx/>
              <a:buNone/>
              <a:defRPr sz="1200">
                <a:latin typeface="Haffer XH Regular"/>
                <a:ea typeface="Haffer XH Regular"/>
                <a:cs typeface="Haffer XH Regular"/>
                <a:sym typeface="Haffer XH Regular"/>
              </a:defRPr>
            </a:lvl1pPr>
          </a:lstStyle>
          <a:p>
            <a:pPr/>
            <a:r>
              <a:t>Your email address</a:t>
            </a:r>
          </a:p>
        </p:txBody>
      </p:sp>
      <p:sp>
        <p:nvSpPr>
          <p:cNvPr id="453" name="Rektangel"/>
          <p:cNvSpPr txBox="1"/>
          <p:nvPr/>
        </p:nvSpPr>
        <p:spPr>
          <a:xfrm>
            <a:off x="895176" y="569875"/>
            <a:ext cx="3328375" cy="889541"/>
          </a:xfrm>
          <a:prstGeom prst="rect">
            <a:avLst/>
          </a:prstGeom>
          <a:ln w="12700">
            <a:miter lim="400000"/>
          </a:ln>
        </p:spPr>
        <p:txBody>
          <a:bodyPr lIns="50800" tIns="50800" rIns="50800" bIns="50800">
            <a:normAutofit fontScale="100000" lnSpcReduction="0"/>
          </a:bodyPr>
          <a:lstStyle/>
          <a:p>
            <a:pPr algn="l">
              <a:lnSpc>
                <a:spcPct val="140000"/>
              </a:lnSpc>
            </a:pPr>
          </a:p>
        </p:txBody>
      </p:sp>
      <p:pic>
        <p:nvPicPr>
          <p:cNvPr id="454" name="ME_LOGO_BLACK.ai" descr="ME_LOGO_BLACK.ai"/>
          <p:cNvPicPr>
            <a:picLocks noChangeAspect="1"/>
          </p:cNvPicPr>
          <p:nvPr/>
        </p:nvPicPr>
        <p:blipFill>
          <a:blip r:embed="rId2">
            <a:extLst/>
          </a:blip>
          <a:stretch>
            <a:fillRect/>
          </a:stretch>
        </p:blipFill>
        <p:spPr>
          <a:xfrm>
            <a:off x="22713644" y="637694"/>
            <a:ext cx="797387" cy="753903"/>
          </a:xfrm>
          <a:prstGeom prst="rect">
            <a:avLst/>
          </a:prstGeom>
          <a:ln w="12700">
            <a:miter lim="400000"/>
          </a:ln>
        </p:spPr>
      </p:pic>
      <p:sp>
        <p:nvSpPr>
          <p:cNvPr id="455"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462"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463" name="The Bacon Hospital…"/>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The Bacon Hospital</a:t>
            </a:r>
          </a:p>
          <a:p>
            <a:pPr algn="l">
              <a:lnSpc>
                <a:spcPct val="140000"/>
              </a:lnSpc>
            </a:pPr>
            <a:r>
              <a:t>Bridging the Imagination-Action Gap</a:t>
            </a:r>
          </a:p>
        </p:txBody>
      </p:sp>
      <p:sp>
        <p:nvSpPr>
          <p:cNvPr id="464" name="&quot;Place quote here&quot;"/>
          <p:cNvSpPr txBox="1"/>
          <p:nvPr>
            <p:ph type="title" hasCustomPrompt="1"/>
          </p:nvPr>
        </p:nvSpPr>
        <p:spPr>
          <a:xfrm>
            <a:off x="2303107" y="2271805"/>
            <a:ext cx="19777786" cy="8421954"/>
          </a:xfrm>
          <a:prstGeom prst="rect">
            <a:avLst/>
          </a:prstGeom>
        </p:spPr>
        <p:txBody>
          <a:bodyPr>
            <a:noAutofit/>
          </a:bodyPr>
          <a:lstStyle>
            <a:lvl1pPr>
              <a:defRPr i="1" sz="8000">
                <a:latin typeface="+mn-lt"/>
                <a:ea typeface="+mn-ea"/>
                <a:cs typeface="+mn-cs"/>
                <a:sym typeface="Victor Serif 50 Medium"/>
              </a:defRPr>
            </a:lvl1pPr>
          </a:lstStyle>
          <a:p>
            <a:pPr/>
            <a:r>
              <a:t>"Place quote here"</a:t>
            </a:r>
          </a:p>
        </p:txBody>
      </p:sp>
      <p:pic>
        <p:nvPicPr>
          <p:cNvPr id="465" name="ME_LOGO_BLACK.ai" descr="ME_LOGO_BLACK.ai"/>
          <p:cNvPicPr>
            <a:picLocks noChangeAspect="1"/>
          </p:cNvPicPr>
          <p:nvPr/>
        </p:nvPicPr>
        <p:blipFill>
          <a:blip r:embed="rId2">
            <a:extLst/>
          </a:blip>
          <a:srcRect l="0" t="0" r="0" b="32029"/>
          <a:stretch>
            <a:fillRect/>
          </a:stretch>
        </p:blipFill>
        <p:spPr>
          <a:xfrm>
            <a:off x="22713644" y="637694"/>
            <a:ext cx="797387" cy="512429"/>
          </a:xfrm>
          <a:prstGeom prst="rect">
            <a:avLst/>
          </a:prstGeom>
          <a:ln w="12700">
            <a:miter lim="400000"/>
          </a:ln>
        </p:spPr>
      </p:pic>
      <p:sp>
        <p:nvSpPr>
          <p:cNvPr id="466"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hapter title (small font)">
    <p:spTree>
      <p:nvGrpSpPr>
        <p:cNvPr id="1" name=""/>
        <p:cNvGrpSpPr/>
        <p:nvPr/>
      </p:nvGrpSpPr>
      <p:grpSpPr>
        <a:xfrm>
          <a:off x="0" y="0"/>
          <a:ext cx="0" cy="0"/>
          <a:chOff x="0" y="0"/>
          <a:chExt cx="0" cy="0"/>
        </a:xfrm>
      </p:grpSpPr>
      <p:sp>
        <p:nvSpPr>
          <p:cNvPr id="49"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50" name="Chapter title"/>
          <p:cNvSpPr txBox="1"/>
          <p:nvPr>
            <p:ph type="title" hasCustomPrompt="1"/>
          </p:nvPr>
        </p:nvSpPr>
        <p:spPr>
          <a:xfrm>
            <a:off x="2303107" y="2271805"/>
            <a:ext cx="19777786" cy="5510187"/>
          </a:xfrm>
          <a:prstGeom prst="rect">
            <a:avLst/>
          </a:prstGeom>
        </p:spPr>
        <p:txBody>
          <a:bodyPr anchor="b">
            <a:noAutofit/>
          </a:bodyPr>
          <a:lstStyle>
            <a:lvl1pPr defTabSz="2438338">
              <a:lnSpc>
                <a:spcPct val="80000"/>
              </a:lnSpc>
              <a:defRPr sz="9500">
                <a:latin typeface="+mn-lt"/>
                <a:ea typeface="+mn-ea"/>
                <a:cs typeface="+mn-cs"/>
                <a:sym typeface="Victor Serif 50 Medium"/>
              </a:defRPr>
            </a:lvl1pPr>
          </a:lstStyle>
          <a:p>
            <a:pPr/>
            <a:r>
              <a:t>Chapter title</a:t>
            </a:r>
          </a:p>
        </p:txBody>
      </p:sp>
      <p:sp>
        <p:nvSpPr>
          <p:cNvPr id="51" name="Brödtext nivå ett…"/>
          <p:cNvSpPr txBox="1"/>
          <p:nvPr>
            <p:ph type="body" sz="half" idx="1" hasCustomPrompt="1"/>
          </p:nvPr>
        </p:nvSpPr>
        <p:spPr>
          <a:xfrm>
            <a:off x="2303107" y="8262369"/>
            <a:ext cx="19777786" cy="3535025"/>
          </a:xfrm>
          <a:prstGeom prst="rect">
            <a:avLst/>
          </a:prstGeom>
        </p:spPr>
        <p:txBody>
          <a:bodyPr anchor="t">
            <a:noAutofit/>
          </a:bodyPr>
          <a:lstStyle>
            <a:lvl1pPr marL="0" indent="0" algn="ctr">
              <a:spcBef>
                <a:spcPts val="0"/>
              </a:spcBef>
              <a:buSzTx/>
              <a:buNone/>
              <a:defRPr sz="3000">
                <a:latin typeface="Haffer XH Regular"/>
                <a:ea typeface="Haffer XH Regular"/>
                <a:cs typeface="Haffer XH Regular"/>
                <a:sym typeface="Haffer XH Regular"/>
              </a:defRPr>
            </a:lvl1pPr>
            <a:lvl2pPr marL="0" indent="457200" algn="ctr">
              <a:spcBef>
                <a:spcPts val="0"/>
              </a:spcBef>
              <a:buSzTx/>
              <a:buNone/>
              <a:defRPr sz="3000">
                <a:latin typeface="Haffer XH Regular"/>
                <a:ea typeface="Haffer XH Regular"/>
                <a:cs typeface="Haffer XH Regular"/>
                <a:sym typeface="Haffer XH Regular"/>
              </a:defRPr>
            </a:lvl2pPr>
            <a:lvl3pPr marL="0" indent="914400" algn="ctr">
              <a:spcBef>
                <a:spcPts val="0"/>
              </a:spcBef>
              <a:buSzTx/>
              <a:buNone/>
              <a:defRPr sz="3000">
                <a:latin typeface="Haffer XH Regular"/>
                <a:ea typeface="Haffer XH Regular"/>
                <a:cs typeface="Haffer XH Regular"/>
                <a:sym typeface="Haffer XH Regular"/>
              </a:defRPr>
            </a:lvl3pPr>
            <a:lvl4pPr marL="0" indent="1371600" algn="ctr">
              <a:spcBef>
                <a:spcPts val="0"/>
              </a:spcBef>
              <a:buSzTx/>
              <a:buNone/>
              <a:defRPr sz="3000">
                <a:latin typeface="Haffer XH Regular"/>
                <a:ea typeface="Haffer XH Regular"/>
                <a:cs typeface="Haffer XH Regular"/>
                <a:sym typeface="Haffer XH Regular"/>
              </a:defRPr>
            </a:lvl4pPr>
            <a:lvl5pPr marL="0" indent="1828800" algn="ctr">
              <a:spcBef>
                <a:spcPts val="0"/>
              </a:spcBef>
              <a:buSzTx/>
              <a:buNone/>
              <a:defRPr sz="3000">
                <a:latin typeface="Haffer XH Regular"/>
                <a:ea typeface="Haffer XH Regular"/>
                <a:cs typeface="Haffer XH Regular"/>
                <a:sym typeface="Haffer XH Regular"/>
              </a:defRPr>
            </a:lvl5pPr>
          </a:lstStyle>
          <a:p>
            <a:pPr/>
            <a:r>
              <a:t>Sub header</a:t>
            </a:r>
          </a:p>
          <a:p>
            <a:pPr lvl="1"/>
            <a:r>
              <a:t/>
            </a:r>
          </a:p>
          <a:p>
            <a:pPr lvl="2"/>
            <a:r>
              <a:t/>
            </a:r>
          </a:p>
          <a:p>
            <a:pPr lvl="3"/>
            <a:r>
              <a:t/>
            </a:r>
          </a:p>
          <a:p>
            <a:pPr lvl="4"/>
            <a:r>
              <a:t/>
            </a:r>
          </a:p>
        </p:txBody>
      </p:sp>
      <p:pic>
        <p:nvPicPr>
          <p:cNvPr id="52" name="ME_LOGO_BLACK.ai" descr="ME_LOGO_BLACK.ai"/>
          <p:cNvPicPr>
            <a:picLocks noChangeAspect="1"/>
          </p:cNvPicPr>
          <p:nvPr/>
        </p:nvPicPr>
        <p:blipFill>
          <a:blip r:embed="rId2">
            <a:extLst/>
          </a:blip>
          <a:stretch>
            <a:fillRect/>
          </a:stretch>
        </p:blipFill>
        <p:spPr>
          <a:xfrm>
            <a:off x="22713644" y="637694"/>
            <a:ext cx="797387" cy="753903"/>
          </a:xfrm>
          <a:prstGeom prst="rect">
            <a:avLst/>
          </a:prstGeom>
          <a:ln w="12700">
            <a:miter lim="400000"/>
          </a:ln>
        </p:spPr>
      </p:pic>
      <p:sp>
        <p:nvSpPr>
          <p:cNvPr id="53" name="Rektangel"/>
          <p:cNvSpPr txBox="1"/>
          <p:nvPr/>
        </p:nvSpPr>
        <p:spPr>
          <a:xfrm>
            <a:off x="895176" y="569875"/>
            <a:ext cx="3328375" cy="889541"/>
          </a:xfrm>
          <a:prstGeom prst="rect">
            <a:avLst/>
          </a:prstGeom>
          <a:ln w="12700">
            <a:miter lim="400000"/>
          </a:ln>
        </p:spPr>
        <p:txBody>
          <a:bodyPr lIns="50800" tIns="50800" rIns="50800" bIns="50800">
            <a:normAutofit fontScale="100000" lnSpcReduction="0"/>
          </a:bodyPr>
          <a:lstStyle/>
          <a:p>
            <a:pPr algn="l">
              <a:lnSpc>
                <a:spcPct val="140000"/>
              </a:lnSpc>
            </a:pPr>
          </a:p>
        </p:txBody>
      </p:sp>
      <p:sp>
        <p:nvSpPr>
          <p:cNvPr id="54"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hapter (title large font)">
    <p:spTree>
      <p:nvGrpSpPr>
        <p:cNvPr id="1" name=""/>
        <p:cNvGrpSpPr/>
        <p:nvPr/>
      </p:nvGrpSpPr>
      <p:grpSpPr>
        <a:xfrm>
          <a:off x="0" y="0"/>
          <a:ext cx="0" cy="0"/>
          <a:chOff x="0" y="0"/>
          <a:chExt cx="0" cy="0"/>
        </a:xfrm>
      </p:grpSpPr>
      <p:sp>
        <p:nvSpPr>
          <p:cNvPr id="473"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pic>
        <p:nvPicPr>
          <p:cNvPr id="474" name="ME_LOGO_BLACK.ai" descr="ME_LOGO_BLACK.ai"/>
          <p:cNvPicPr>
            <a:picLocks noChangeAspect="1"/>
          </p:cNvPicPr>
          <p:nvPr/>
        </p:nvPicPr>
        <p:blipFill>
          <a:blip r:embed="rId2">
            <a:extLst/>
          </a:blip>
          <a:stretch>
            <a:fillRect/>
          </a:stretch>
        </p:blipFill>
        <p:spPr>
          <a:xfrm>
            <a:off x="22713644" y="637694"/>
            <a:ext cx="797387" cy="753903"/>
          </a:xfrm>
          <a:prstGeom prst="rect">
            <a:avLst/>
          </a:prstGeom>
          <a:ln w="12700">
            <a:miter lim="400000"/>
          </a:ln>
        </p:spPr>
      </p:pic>
      <p:sp>
        <p:nvSpPr>
          <p:cNvPr id="475" name="Lund, City Library…"/>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Lund, City Library</a:t>
            </a:r>
          </a:p>
          <a:p>
            <a:pPr algn="l">
              <a:lnSpc>
                <a:spcPct val="140000"/>
              </a:lnSpc>
            </a:pPr>
            <a:r>
              <a:t>September 8, 2023</a:t>
            </a:r>
          </a:p>
        </p:txBody>
      </p:sp>
      <p:sp>
        <p:nvSpPr>
          <p:cNvPr id="476" name="Chapter title"/>
          <p:cNvSpPr txBox="1"/>
          <p:nvPr>
            <p:ph type="title" hasCustomPrompt="1"/>
          </p:nvPr>
        </p:nvSpPr>
        <p:spPr>
          <a:xfrm>
            <a:off x="2298692" y="2271805"/>
            <a:ext cx="19786617" cy="5510187"/>
          </a:xfrm>
          <a:prstGeom prst="rect">
            <a:avLst/>
          </a:prstGeom>
        </p:spPr>
        <p:txBody>
          <a:bodyPr anchor="b">
            <a:noAutofit/>
          </a:bodyPr>
          <a:lstStyle>
            <a:lvl1pPr defTabSz="2438338">
              <a:lnSpc>
                <a:spcPct val="80000"/>
              </a:lnSpc>
              <a:defRPr spc="-159" sz="16000">
                <a:latin typeface="+mn-lt"/>
                <a:ea typeface="+mn-ea"/>
                <a:cs typeface="+mn-cs"/>
                <a:sym typeface="Victor Serif 50 Medium"/>
              </a:defRPr>
            </a:lvl1pPr>
          </a:lstStyle>
          <a:p>
            <a:pPr/>
            <a:r>
              <a:t>Chapter title</a:t>
            </a:r>
          </a:p>
        </p:txBody>
      </p:sp>
      <p:sp>
        <p:nvSpPr>
          <p:cNvPr id="477" name="Brödtext nivå ett…"/>
          <p:cNvSpPr txBox="1"/>
          <p:nvPr>
            <p:ph type="body" sz="half" idx="1" hasCustomPrompt="1"/>
          </p:nvPr>
        </p:nvSpPr>
        <p:spPr>
          <a:xfrm>
            <a:off x="2298692" y="8262369"/>
            <a:ext cx="19786617" cy="3535025"/>
          </a:xfrm>
          <a:prstGeom prst="rect">
            <a:avLst/>
          </a:prstGeom>
        </p:spPr>
        <p:txBody>
          <a:bodyPr anchor="t">
            <a:noAutofit/>
          </a:bodyPr>
          <a:lstStyle>
            <a:lvl1pPr marL="0" indent="0" algn="ctr">
              <a:spcBef>
                <a:spcPts val="0"/>
              </a:spcBef>
              <a:buSzTx/>
              <a:buNone/>
              <a:defRPr sz="4000">
                <a:latin typeface="Haffer XH Regular"/>
                <a:ea typeface="Haffer XH Regular"/>
                <a:cs typeface="Haffer XH Regular"/>
                <a:sym typeface="Haffer XH Regular"/>
              </a:defRPr>
            </a:lvl1pPr>
            <a:lvl2pPr marL="0" indent="457200" algn="ctr">
              <a:spcBef>
                <a:spcPts val="0"/>
              </a:spcBef>
              <a:buSzTx/>
              <a:buNone/>
              <a:defRPr sz="4000">
                <a:latin typeface="Haffer XH Regular"/>
                <a:ea typeface="Haffer XH Regular"/>
                <a:cs typeface="Haffer XH Regular"/>
                <a:sym typeface="Haffer XH Regular"/>
              </a:defRPr>
            </a:lvl2pPr>
            <a:lvl3pPr marL="0" indent="914400" algn="ctr">
              <a:spcBef>
                <a:spcPts val="0"/>
              </a:spcBef>
              <a:buSzTx/>
              <a:buNone/>
              <a:defRPr sz="4000">
                <a:latin typeface="Haffer XH Regular"/>
                <a:ea typeface="Haffer XH Regular"/>
                <a:cs typeface="Haffer XH Regular"/>
                <a:sym typeface="Haffer XH Regular"/>
              </a:defRPr>
            </a:lvl3pPr>
            <a:lvl4pPr marL="0" indent="1371600" algn="ctr">
              <a:spcBef>
                <a:spcPts val="0"/>
              </a:spcBef>
              <a:buSzTx/>
              <a:buNone/>
              <a:defRPr sz="4000">
                <a:latin typeface="Haffer XH Regular"/>
                <a:ea typeface="Haffer XH Regular"/>
                <a:cs typeface="Haffer XH Regular"/>
                <a:sym typeface="Haffer XH Regular"/>
              </a:defRPr>
            </a:lvl4pPr>
            <a:lvl5pPr marL="0" indent="1828800" algn="ctr">
              <a:spcBef>
                <a:spcPts val="0"/>
              </a:spcBef>
              <a:buSzTx/>
              <a:buNone/>
              <a:defRPr sz="4000">
                <a:latin typeface="Haffer XH Regular"/>
                <a:ea typeface="Haffer XH Regular"/>
                <a:cs typeface="Haffer XH Regular"/>
                <a:sym typeface="Haffer XH Regular"/>
              </a:defRPr>
            </a:lvl5pPr>
          </a:lstStyle>
          <a:p>
            <a:pPr/>
            <a:r>
              <a:t>Sub header</a:t>
            </a:r>
          </a:p>
          <a:p>
            <a:pPr lvl="1"/>
            <a:r>
              <a:t/>
            </a:r>
          </a:p>
          <a:p>
            <a:pPr lvl="2"/>
            <a:r>
              <a:t/>
            </a:r>
          </a:p>
          <a:p>
            <a:pPr lvl="3"/>
            <a:r>
              <a:t/>
            </a:r>
          </a:p>
          <a:p>
            <a:pPr lvl="4"/>
            <a:r>
              <a:t/>
            </a:r>
          </a:p>
        </p:txBody>
      </p:sp>
      <p:sp>
        <p:nvSpPr>
          <p:cNvPr id="478"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image (large text)">
    <p:spTree>
      <p:nvGrpSpPr>
        <p:cNvPr id="1" name=""/>
        <p:cNvGrpSpPr/>
        <p:nvPr/>
      </p:nvGrpSpPr>
      <p:grpSpPr>
        <a:xfrm>
          <a:off x="0" y="0"/>
          <a:ext cx="0" cy="0"/>
          <a:chOff x="0" y="0"/>
          <a:chExt cx="0" cy="0"/>
        </a:xfrm>
      </p:grpSpPr>
      <p:sp>
        <p:nvSpPr>
          <p:cNvPr id="485"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486" name="Lund, City Library…"/>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Lund, City Library</a:t>
            </a:r>
          </a:p>
          <a:p>
            <a:pPr algn="l">
              <a:lnSpc>
                <a:spcPct val="140000"/>
              </a:lnSpc>
            </a:pPr>
            <a:r>
              <a:t>September 8, 2023</a:t>
            </a:r>
          </a:p>
        </p:txBody>
      </p:sp>
      <p:sp>
        <p:nvSpPr>
          <p:cNvPr id="487" name="Image description / additional info"/>
          <p:cNvSpPr txBox="1"/>
          <p:nvPr>
            <p:ph type="body" sz="quarter" idx="21" hasCustomPrompt="1"/>
          </p:nvPr>
        </p:nvSpPr>
        <p:spPr>
          <a:xfrm>
            <a:off x="14521350" y="11307188"/>
            <a:ext cx="7562592" cy="636979"/>
          </a:xfrm>
          <a:prstGeom prst="rect">
            <a:avLst/>
          </a:prstGeom>
        </p:spPr>
        <p:txBody>
          <a:bodyPr lIns="45719" tIns="45719" rIns="45719" bIns="45719" anchor="t"/>
          <a:lstStyle>
            <a:lvl1pPr marL="0" indent="0" algn="ctr">
              <a:spcBef>
                <a:spcPts val="0"/>
              </a:spcBef>
              <a:buSzTx/>
              <a:buNone/>
              <a:defRPr sz="1200">
                <a:latin typeface="Haffer XH Regular"/>
                <a:ea typeface="Haffer XH Regular"/>
                <a:cs typeface="Haffer XH Regular"/>
                <a:sym typeface="Haffer XH Regular"/>
              </a:defRPr>
            </a:lvl1pPr>
          </a:lstStyle>
          <a:p>
            <a:pPr/>
            <a:r>
              <a:t>Image description / additional info</a:t>
            </a:r>
          </a:p>
        </p:txBody>
      </p:sp>
      <p:sp>
        <p:nvSpPr>
          <p:cNvPr id="488" name="Linje"/>
          <p:cNvSpPr/>
          <p:nvPr/>
        </p:nvSpPr>
        <p:spPr>
          <a:xfrm flipV="1">
            <a:off x="12191999" y="-7830"/>
            <a:ext cx="1" cy="13731660"/>
          </a:xfrm>
          <a:prstGeom prst="line">
            <a:avLst/>
          </a:prstGeom>
          <a:ln w="19050">
            <a:solidFill>
              <a:srgbClr val="000000"/>
            </a:solidFill>
            <a:miter lim="400000"/>
          </a:ln>
        </p:spPr>
        <p:txBody>
          <a:bodyPr lIns="50800" tIns="50800" rIns="50800" bIns="50800" anchor="ctr"/>
          <a:lstStyle/>
          <a:p>
            <a:pPr>
              <a:lnSpc>
                <a:spcPct val="120000"/>
              </a:lnSpc>
              <a:defRPr sz="1000"/>
            </a:pPr>
          </a:p>
        </p:txBody>
      </p:sp>
      <p:sp>
        <p:nvSpPr>
          <p:cNvPr id="489" name="Bild"/>
          <p:cNvSpPr/>
          <p:nvPr>
            <p:ph type="pic" sz="half" idx="22"/>
          </p:nvPr>
        </p:nvSpPr>
        <p:spPr>
          <a:xfrm>
            <a:off x="13475628" y="1615110"/>
            <a:ext cx="9654075" cy="9654074"/>
          </a:xfrm>
          <a:prstGeom prst="rect">
            <a:avLst/>
          </a:prstGeom>
        </p:spPr>
        <p:txBody>
          <a:bodyPr lIns="91439" tIns="45719" rIns="91439" bIns="45719" anchor="t">
            <a:noAutofit/>
          </a:bodyPr>
          <a:lstStyle/>
          <a:p>
            <a:pPr/>
          </a:p>
        </p:txBody>
      </p:sp>
      <p:sp>
        <p:nvSpPr>
          <p:cNvPr id="490" name="Your message here"/>
          <p:cNvSpPr txBox="1"/>
          <p:nvPr>
            <p:ph type="title" hasCustomPrompt="1"/>
          </p:nvPr>
        </p:nvSpPr>
        <p:spPr>
          <a:xfrm>
            <a:off x="2326552" y="1718799"/>
            <a:ext cx="7570789" cy="9446634"/>
          </a:xfrm>
          <a:prstGeom prst="rect">
            <a:avLst/>
          </a:prstGeom>
        </p:spPr>
        <p:txBody>
          <a:bodyPr>
            <a:noAutofit/>
          </a:bodyPr>
          <a:lstStyle>
            <a:lvl1pPr algn="l" defTabSz="2438338">
              <a:lnSpc>
                <a:spcPct val="80000"/>
              </a:lnSpc>
              <a:defRPr sz="9500">
                <a:latin typeface="+mn-lt"/>
                <a:ea typeface="+mn-ea"/>
                <a:cs typeface="+mn-cs"/>
                <a:sym typeface="Victor Serif 50 Medium"/>
              </a:defRPr>
            </a:lvl1pPr>
          </a:lstStyle>
          <a:p>
            <a:pPr/>
            <a:r>
              <a:t>Your message here</a:t>
            </a:r>
          </a:p>
        </p:txBody>
      </p:sp>
      <p:sp>
        <p:nvSpPr>
          <p:cNvPr id="491"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text and image">
    <p:spTree>
      <p:nvGrpSpPr>
        <p:cNvPr id="1" name=""/>
        <p:cNvGrpSpPr/>
        <p:nvPr/>
      </p:nvGrpSpPr>
      <p:grpSpPr>
        <a:xfrm>
          <a:off x="0" y="0"/>
          <a:ext cx="0" cy="0"/>
          <a:chOff x="0" y="0"/>
          <a:chExt cx="0" cy="0"/>
        </a:xfrm>
      </p:grpSpPr>
      <p:sp>
        <p:nvSpPr>
          <p:cNvPr id="498"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499" name="Core group workshop 2…"/>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Core group workshop 2</a:t>
            </a:r>
          </a:p>
          <a:p>
            <a:pPr algn="l">
              <a:lnSpc>
                <a:spcPct val="140000"/>
              </a:lnSpc>
            </a:pPr>
            <a:r>
              <a:t>9 October 2023</a:t>
            </a:r>
          </a:p>
        </p:txBody>
      </p:sp>
      <p:sp>
        <p:nvSpPr>
          <p:cNvPr id="500" name="Header"/>
          <p:cNvSpPr txBox="1"/>
          <p:nvPr>
            <p:ph type="title" hasCustomPrompt="1"/>
          </p:nvPr>
        </p:nvSpPr>
        <p:spPr>
          <a:xfrm>
            <a:off x="2299404" y="1709580"/>
            <a:ext cx="7570788" cy="3516360"/>
          </a:xfrm>
          <a:prstGeom prst="rect">
            <a:avLst/>
          </a:prstGeom>
        </p:spPr>
        <p:txBody>
          <a:bodyPr anchor="b">
            <a:noAutofit/>
          </a:bodyPr>
          <a:lstStyle>
            <a:lvl1pPr algn="l" defTabSz="2438338">
              <a:lnSpc>
                <a:spcPct val="80000"/>
              </a:lnSpc>
              <a:defRPr sz="7000">
                <a:latin typeface="+mn-lt"/>
                <a:ea typeface="+mn-ea"/>
                <a:cs typeface="+mn-cs"/>
                <a:sym typeface="Victor Serif 50 Medium"/>
              </a:defRPr>
            </a:lvl1pPr>
          </a:lstStyle>
          <a:p>
            <a:pPr/>
            <a:r>
              <a:t>Header</a:t>
            </a:r>
          </a:p>
        </p:txBody>
      </p:sp>
      <p:sp>
        <p:nvSpPr>
          <p:cNvPr id="501" name="Brödtext nivå ett…"/>
          <p:cNvSpPr txBox="1"/>
          <p:nvPr>
            <p:ph type="body" sz="quarter" idx="1" hasCustomPrompt="1"/>
          </p:nvPr>
        </p:nvSpPr>
        <p:spPr>
          <a:xfrm>
            <a:off x="2299404" y="6193302"/>
            <a:ext cx="7570788" cy="5722096"/>
          </a:xfrm>
          <a:prstGeom prst="rect">
            <a:avLst/>
          </a:prstGeom>
        </p:spPr>
        <p:txBody>
          <a:bodyPr anchor="t">
            <a:noAutofit/>
          </a:bodyPr>
          <a:lstStyle>
            <a:lvl1pPr marL="0" indent="0" defTabSz="2438338">
              <a:lnSpc>
                <a:spcPct val="150000"/>
              </a:lnSpc>
              <a:spcBef>
                <a:spcPts val="4500"/>
              </a:spcBef>
              <a:buSzTx/>
              <a:buNone/>
              <a:defRPr sz="4500">
                <a:latin typeface="Haffer XH Regular"/>
                <a:ea typeface="Haffer XH Regular"/>
                <a:cs typeface="Haffer XH Regular"/>
                <a:sym typeface="Haffer XH Regular"/>
              </a:defRPr>
            </a:lvl1pPr>
            <a:lvl2pPr marL="0" indent="457200" defTabSz="2438338">
              <a:lnSpc>
                <a:spcPct val="150000"/>
              </a:lnSpc>
              <a:spcBef>
                <a:spcPts val="4500"/>
              </a:spcBef>
              <a:buSzTx/>
              <a:buNone/>
              <a:defRPr sz="4500">
                <a:latin typeface="Haffer XH Regular"/>
                <a:ea typeface="Haffer XH Regular"/>
                <a:cs typeface="Haffer XH Regular"/>
                <a:sym typeface="Haffer XH Regular"/>
              </a:defRPr>
            </a:lvl2pPr>
            <a:lvl3pPr marL="0" indent="914400" defTabSz="2438338">
              <a:lnSpc>
                <a:spcPct val="150000"/>
              </a:lnSpc>
              <a:spcBef>
                <a:spcPts val="4500"/>
              </a:spcBef>
              <a:buSzTx/>
              <a:buNone/>
              <a:defRPr sz="4500">
                <a:latin typeface="Haffer XH Regular"/>
                <a:ea typeface="Haffer XH Regular"/>
                <a:cs typeface="Haffer XH Regular"/>
                <a:sym typeface="Haffer XH Regular"/>
              </a:defRPr>
            </a:lvl3pPr>
            <a:lvl4pPr marL="0" indent="1371600" defTabSz="2438338">
              <a:lnSpc>
                <a:spcPct val="150000"/>
              </a:lnSpc>
              <a:spcBef>
                <a:spcPts val="4500"/>
              </a:spcBef>
              <a:buSzTx/>
              <a:buNone/>
              <a:defRPr sz="4500">
                <a:latin typeface="Haffer XH Regular"/>
                <a:ea typeface="Haffer XH Regular"/>
                <a:cs typeface="Haffer XH Regular"/>
                <a:sym typeface="Haffer XH Regular"/>
              </a:defRPr>
            </a:lvl4pPr>
            <a:lvl5pPr marL="0" indent="1828800" defTabSz="2438338">
              <a:lnSpc>
                <a:spcPct val="150000"/>
              </a:lnSpc>
              <a:spcBef>
                <a:spcPts val="4500"/>
              </a:spcBef>
              <a:buSzTx/>
              <a:buNone/>
              <a:defRPr sz="4500">
                <a:latin typeface="Haffer XH Regular"/>
                <a:ea typeface="Haffer XH Regular"/>
                <a:cs typeface="Haffer XH Regular"/>
                <a:sym typeface="Haffer XH Regular"/>
              </a:defRPr>
            </a:lvl5pPr>
          </a:lstStyle>
          <a:p>
            <a:pPr/>
            <a:r>
              <a:t>Content</a:t>
            </a:r>
          </a:p>
          <a:p>
            <a:pPr lvl="1"/>
            <a:r>
              <a:t/>
            </a:r>
          </a:p>
          <a:p>
            <a:pPr lvl="2"/>
            <a:r>
              <a:t/>
            </a:r>
          </a:p>
          <a:p>
            <a:pPr lvl="3"/>
            <a:r>
              <a:t/>
            </a:r>
          </a:p>
          <a:p>
            <a:pPr lvl="4"/>
            <a:r>
              <a:t/>
            </a:r>
          </a:p>
        </p:txBody>
      </p:sp>
      <p:sp>
        <p:nvSpPr>
          <p:cNvPr id="502" name="Linje"/>
          <p:cNvSpPr/>
          <p:nvPr/>
        </p:nvSpPr>
        <p:spPr>
          <a:xfrm flipV="1">
            <a:off x="12191999" y="-7830"/>
            <a:ext cx="1" cy="13731660"/>
          </a:xfrm>
          <a:prstGeom prst="line">
            <a:avLst/>
          </a:prstGeom>
          <a:ln w="19050">
            <a:solidFill>
              <a:srgbClr val="000000"/>
            </a:solidFill>
            <a:miter lim="400000"/>
          </a:ln>
        </p:spPr>
        <p:txBody>
          <a:bodyPr lIns="50800" tIns="50800" rIns="50800" bIns="50800" anchor="ctr"/>
          <a:lstStyle/>
          <a:p>
            <a:pPr>
              <a:lnSpc>
                <a:spcPct val="120000"/>
              </a:lnSpc>
              <a:defRPr sz="1000"/>
            </a:pPr>
          </a:p>
        </p:txBody>
      </p:sp>
      <p:sp>
        <p:nvSpPr>
          <p:cNvPr id="503" name="Image descrtipton / additional information"/>
          <p:cNvSpPr txBox="1"/>
          <p:nvPr>
            <p:ph type="body" sz="quarter" idx="21" hasCustomPrompt="1"/>
          </p:nvPr>
        </p:nvSpPr>
        <p:spPr>
          <a:xfrm>
            <a:off x="14521350" y="11307188"/>
            <a:ext cx="7562592" cy="636979"/>
          </a:xfrm>
          <a:prstGeom prst="rect">
            <a:avLst/>
          </a:prstGeom>
        </p:spPr>
        <p:txBody>
          <a:bodyPr lIns="45719" tIns="45719" rIns="45719" bIns="45719" anchor="t"/>
          <a:lstStyle>
            <a:lvl1pPr marL="0" indent="0" algn="ctr">
              <a:spcBef>
                <a:spcPts val="0"/>
              </a:spcBef>
              <a:buSzTx/>
              <a:buNone/>
              <a:defRPr sz="1200">
                <a:latin typeface="Haffer XH Regular"/>
                <a:ea typeface="Haffer XH Regular"/>
                <a:cs typeface="Haffer XH Regular"/>
                <a:sym typeface="Haffer XH Regular"/>
              </a:defRPr>
            </a:lvl1pPr>
          </a:lstStyle>
          <a:p>
            <a:pPr/>
            <a:r>
              <a:t>Image descrtipton / additional information</a:t>
            </a:r>
          </a:p>
        </p:txBody>
      </p:sp>
      <p:sp>
        <p:nvSpPr>
          <p:cNvPr id="504" name="Bild"/>
          <p:cNvSpPr/>
          <p:nvPr>
            <p:ph type="pic" sz="half" idx="22"/>
          </p:nvPr>
        </p:nvSpPr>
        <p:spPr>
          <a:xfrm>
            <a:off x="13475628" y="1615110"/>
            <a:ext cx="9654075" cy="9654074"/>
          </a:xfrm>
          <a:prstGeom prst="rect">
            <a:avLst/>
          </a:prstGeom>
        </p:spPr>
        <p:txBody>
          <a:bodyPr lIns="91439" tIns="45719" rIns="91439" bIns="45719" anchor="t">
            <a:noAutofit/>
          </a:bodyPr>
          <a:lstStyle/>
          <a:p>
            <a:pPr/>
          </a:p>
        </p:txBody>
      </p:sp>
      <p:sp>
        <p:nvSpPr>
          <p:cNvPr id="505"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image (small text)">
    <p:spTree>
      <p:nvGrpSpPr>
        <p:cNvPr id="1" name=""/>
        <p:cNvGrpSpPr/>
        <p:nvPr/>
      </p:nvGrpSpPr>
      <p:grpSpPr>
        <a:xfrm>
          <a:off x="0" y="0"/>
          <a:ext cx="0" cy="0"/>
          <a:chOff x="0" y="0"/>
          <a:chExt cx="0" cy="0"/>
        </a:xfrm>
      </p:grpSpPr>
      <p:sp>
        <p:nvSpPr>
          <p:cNvPr id="512"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513" name="The Bacon Hospital…"/>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The Bacon Hospital</a:t>
            </a:r>
          </a:p>
          <a:p>
            <a:pPr algn="l">
              <a:lnSpc>
                <a:spcPct val="140000"/>
              </a:lnSpc>
            </a:pPr>
            <a:r>
              <a:t>Bridging the Imagination-Action Gap</a:t>
            </a:r>
          </a:p>
        </p:txBody>
      </p:sp>
      <p:sp>
        <p:nvSpPr>
          <p:cNvPr id="514" name="Image descrtipton / additional information"/>
          <p:cNvSpPr txBox="1"/>
          <p:nvPr>
            <p:ph type="body" sz="quarter" idx="21" hasCustomPrompt="1"/>
          </p:nvPr>
        </p:nvSpPr>
        <p:spPr>
          <a:xfrm>
            <a:off x="14521350" y="11307188"/>
            <a:ext cx="7562592" cy="636979"/>
          </a:xfrm>
          <a:prstGeom prst="rect">
            <a:avLst/>
          </a:prstGeom>
        </p:spPr>
        <p:txBody>
          <a:bodyPr lIns="45719" tIns="45719" rIns="45719" bIns="45719" anchor="t"/>
          <a:lstStyle>
            <a:lvl1pPr marL="0" indent="0" algn="ctr">
              <a:spcBef>
                <a:spcPts val="0"/>
              </a:spcBef>
              <a:buSzTx/>
              <a:buNone/>
              <a:defRPr sz="1200">
                <a:latin typeface="Haffer XH Regular"/>
                <a:ea typeface="Haffer XH Regular"/>
                <a:cs typeface="Haffer XH Regular"/>
                <a:sym typeface="Haffer XH Regular"/>
              </a:defRPr>
            </a:lvl1pPr>
          </a:lstStyle>
          <a:p>
            <a:pPr/>
            <a:r>
              <a:t>Image descrtipton / additional information</a:t>
            </a:r>
          </a:p>
        </p:txBody>
      </p:sp>
      <p:sp>
        <p:nvSpPr>
          <p:cNvPr id="515" name="Linje"/>
          <p:cNvSpPr/>
          <p:nvPr/>
        </p:nvSpPr>
        <p:spPr>
          <a:xfrm flipV="1">
            <a:off x="12191999" y="-7830"/>
            <a:ext cx="1" cy="13731660"/>
          </a:xfrm>
          <a:prstGeom prst="line">
            <a:avLst/>
          </a:prstGeom>
          <a:ln w="19050">
            <a:solidFill>
              <a:srgbClr val="000000"/>
            </a:solidFill>
            <a:miter lim="400000"/>
          </a:ln>
        </p:spPr>
        <p:txBody>
          <a:bodyPr lIns="50800" tIns="50800" rIns="50800" bIns="50800" anchor="ctr"/>
          <a:lstStyle/>
          <a:p>
            <a:pPr>
              <a:lnSpc>
                <a:spcPct val="120000"/>
              </a:lnSpc>
              <a:defRPr sz="1000"/>
            </a:pPr>
          </a:p>
        </p:txBody>
      </p:sp>
      <p:sp>
        <p:nvSpPr>
          <p:cNvPr id="516" name="Your message here"/>
          <p:cNvSpPr txBox="1"/>
          <p:nvPr>
            <p:ph type="title" hasCustomPrompt="1"/>
          </p:nvPr>
        </p:nvSpPr>
        <p:spPr>
          <a:xfrm>
            <a:off x="2326552" y="1718799"/>
            <a:ext cx="7586897" cy="9446634"/>
          </a:xfrm>
          <a:prstGeom prst="rect">
            <a:avLst/>
          </a:prstGeom>
        </p:spPr>
        <p:txBody>
          <a:bodyPr>
            <a:noAutofit/>
          </a:bodyPr>
          <a:lstStyle>
            <a:lvl1pPr algn="l" defTabSz="2438338">
              <a:lnSpc>
                <a:spcPct val="80000"/>
              </a:lnSpc>
              <a:defRPr sz="7000">
                <a:latin typeface="+mn-lt"/>
                <a:ea typeface="+mn-ea"/>
                <a:cs typeface="+mn-cs"/>
                <a:sym typeface="Victor Serif 50 Medium"/>
              </a:defRPr>
            </a:lvl1pPr>
          </a:lstStyle>
          <a:p>
            <a:pPr/>
            <a:r>
              <a:t>Your message here</a:t>
            </a:r>
          </a:p>
        </p:txBody>
      </p:sp>
      <p:sp>
        <p:nvSpPr>
          <p:cNvPr id="517" name="Bild"/>
          <p:cNvSpPr/>
          <p:nvPr>
            <p:ph type="pic" sz="half" idx="22"/>
          </p:nvPr>
        </p:nvSpPr>
        <p:spPr>
          <a:xfrm>
            <a:off x="13475628" y="1615110"/>
            <a:ext cx="9654075" cy="9654074"/>
          </a:xfrm>
          <a:prstGeom prst="rect">
            <a:avLst/>
          </a:prstGeom>
        </p:spPr>
        <p:txBody>
          <a:bodyPr lIns="91439" tIns="45719" rIns="91439" bIns="45719" anchor="t">
            <a:noAutofit/>
          </a:bodyPr>
          <a:lstStyle/>
          <a:p>
            <a:pPr/>
          </a:p>
        </p:txBody>
      </p:sp>
      <p:sp>
        <p:nvSpPr>
          <p:cNvPr id="518"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image (large text)">
    <p:spTree>
      <p:nvGrpSpPr>
        <p:cNvPr id="1" name=""/>
        <p:cNvGrpSpPr/>
        <p:nvPr/>
      </p:nvGrpSpPr>
      <p:grpSpPr>
        <a:xfrm>
          <a:off x="0" y="0"/>
          <a:ext cx="0" cy="0"/>
          <a:chOff x="0" y="0"/>
          <a:chExt cx="0" cy="0"/>
        </a:xfrm>
      </p:grpSpPr>
      <p:sp>
        <p:nvSpPr>
          <p:cNvPr id="525"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526" name="The Bacon Hospital…"/>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The Bacon Hospital</a:t>
            </a:r>
          </a:p>
          <a:p>
            <a:pPr algn="l">
              <a:lnSpc>
                <a:spcPct val="140000"/>
              </a:lnSpc>
            </a:pPr>
            <a:r>
              <a:t>Bridging the Imagination-Action Gap</a:t>
            </a:r>
          </a:p>
        </p:txBody>
      </p:sp>
      <p:sp>
        <p:nvSpPr>
          <p:cNvPr id="527" name="Image description / additional info"/>
          <p:cNvSpPr txBox="1"/>
          <p:nvPr>
            <p:ph type="body" sz="quarter" idx="21" hasCustomPrompt="1"/>
          </p:nvPr>
        </p:nvSpPr>
        <p:spPr>
          <a:xfrm>
            <a:off x="14521350" y="11307188"/>
            <a:ext cx="7562592" cy="636979"/>
          </a:xfrm>
          <a:prstGeom prst="rect">
            <a:avLst/>
          </a:prstGeom>
        </p:spPr>
        <p:txBody>
          <a:bodyPr lIns="45719" tIns="45719" rIns="45719" bIns="45719" anchor="t"/>
          <a:lstStyle>
            <a:lvl1pPr marL="0" indent="0" algn="ctr">
              <a:spcBef>
                <a:spcPts val="0"/>
              </a:spcBef>
              <a:buSzTx/>
              <a:buNone/>
              <a:defRPr sz="1200">
                <a:latin typeface="Haffer XH Regular"/>
                <a:ea typeface="Haffer XH Regular"/>
                <a:cs typeface="Haffer XH Regular"/>
                <a:sym typeface="Haffer XH Regular"/>
              </a:defRPr>
            </a:lvl1pPr>
          </a:lstStyle>
          <a:p>
            <a:pPr/>
            <a:r>
              <a:t>Image description / additional info</a:t>
            </a:r>
          </a:p>
        </p:txBody>
      </p:sp>
      <p:sp>
        <p:nvSpPr>
          <p:cNvPr id="528" name="Linje"/>
          <p:cNvSpPr/>
          <p:nvPr/>
        </p:nvSpPr>
        <p:spPr>
          <a:xfrm flipV="1">
            <a:off x="12191999" y="-7830"/>
            <a:ext cx="1" cy="13731660"/>
          </a:xfrm>
          <a:prstGeom prst="line">
            <a:avLst/>
          </a:prstGeom>
          <a:ln w="19050">
            <a:solidFill>
              <a:srgbClr val="000000"/>
            </a:solidFill>
            <a:miter lim="400000"/>
          </a:ln>
        </p:spPr>
        <p:txBody>
          <a:bodyPr lIns="50800" tIns="50800" rIns="50800" bIns="50800" anchor="ctr"/>
          <a:lstStyle/>
          <a:p>
            <a:pPr>
              <a:lnSpc>
                <a:spcPct val="120000"/>
              </a:lnSpc>
              <a:defRPr sz="1000"/>
            </a:pPr>
          </a:p>
        </p:txBody>
      </p:sp>
      <p:sp>
        <p:nvSpPr>
          <p:cNvPr id="529" name="Bild"/>
          <p:cNvSpPr/>
          <p:nvPr>
            <p:ph type="pic" sz="half" idx="22"/>
          </p:nvPr>
        </p:nvSpPr>
        <p:spPr>
          <a:xfrm>
            <a:off x="13475628" y="1615110"/>
            <a:ext cx="9654075" cy="9654074"/>
          </a:xfrm>
          <a:prstGeom prst="rect">
            <a:avLst/>
          </a:prstGeom>
        </p:spPr>
        <p:txBody>
          <a:bodyPr lIns="91439" tIns="45719" rIns="91439" bIns="45719" anchor="t">
            <a:noAutofit/>
          </a:bodyPr>
          <a:lstStyle/>
          <a:p>
            <a:pPr/>
          </a:p>
        </p:txBody>
      </p:sp>
      <p:sp>
        <p:nvSpPr>
          <p:cNvPr id="530" name="Your message here"/>
          <p:cNvSpPr txBox="1"/>
          <p:nvPr>
            <p:ph type="title" hasCustomPrompt="1"/>
          </p:nvPr>
        </p:nvSpPr>
        <p:spPr>
          <a:xfrm>
            <a:off x="2326552" y="1718799"/>
            <a:ext cx="7570789" cy="9446634"/>
          </a:xfrm>
          <a:prstGeom prst="rect">
            <a:avLst/>
          </a:prstGeom>
        </p:spPr>
        <p:txBody>
          <a:bodyPr>
            <a:noAutofit/>
          </a:bodyPr>
          <a:lstStyle>
            <a:lvl1pPr algn="l" defTabSz="2438338">
              <a:lnSpc>
                <a:spcPct val="80000"/>
              </a:lnSpc>
              <a:defRPr sz="9500">
                <a:latin typeface="+mn-lt"/>
                <a:ea typeface="+mn-ea"/>
                <a:cs typeface="+mn-cs"/>
                <a:sym typeface="Victor Serif 50 Medium"/>
              </a:defRPr>
            </a:lvl1pPr>
          </a:lstStyle>
          <a:p>
            <a:pPr/>
            <a:r>
              <a:t>Your message here</a:t>
            </a:r>
          </a:p>
        </p:txBody>
      </p:sp>
      <p:sp>
        <p:nvSpPr>
          <p:cNvPr id="531"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text and image">
    <p:spTree>
      <p:nvGrpSpPr>
        <p:cNvPr id="1" name=""/>
        <p:cNvGrpSpPr/>
        <p:nvPr/>
      </p:nvGrpSpPr>
      <p:grpSpPr>
        <a:xfrm>
          <a:off x="0" y="0"/>
          <a:ext cx="0" cy="0"/>
          <a:chOff x="0" y="0"/>
          <a:chExt cx="0" cy="0"/>
        </a:xfrm>
      </p:grpSpPr>
      <p:sp>
        <p:nvSpPr>
          <p:cNvPr id="538"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539" name="The Bacon Hospital…"/>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The Bacon Hospital</a:t>
            </a:r>
          </a:p>
          <a:p>
            <a:pPr algn="l">
              <a:lnSpc>
                <a:spcPct val="140000"/>
              </a:lnSpc>
            </a:pPr>
            <a:r>
              <a:t>Bridging the Imagination-Action Gap</a:t>
            </a:r>
          </a:p>
        </p:txBody>
      </p:sp>
      <p:sp>
        <p:nvSpPr>
          <p:cNvPr id="540" name="Header"/>
          <p:cNvSpPr txBox="1"/>
          <p:nvPr>
            <p:ph type="title" hasCustomPrompt="1"/>
          </p:nvPr>
        </p:nvSpPr>
        <p:spPr>
          <a:xfrm>
            <a:off x="2299404" y="1709580"/>
            <a:ext cx="7570788" cy="3516360"/>
          </a:xfrm>
          <a:prstGeom prst="rect">
            <a:avLst/>
          </a:prstGeom>
        </p:spPr>
        <p:txBody>
          <a:bodyPr anchor="b">
            <a:noAutofit/>
          </a:bodyPr>
          <a:lstStyle>
            <a:lvl1pPr algn="l" defTabSz="2438338">
              <a:lnSpc>
                <a:spcPct val="80000"/>
              </a:lnSpc>
              <a:defRPr sz="7000">
                <a:latin typeface="+mn-lt"/>
                <a:ea typeface="+mn-ea"/>
                <a:cs typeface="+mn-cs"/>
                <a:sym typeface="Victor Serif 50 Medium"/>
              </a:defRPr>
            </a:lvl1pPr>
          </a:lstStyle>
          <a:p>
            <a:pPr/>
            <a:r>
              <a:t>Header</a:t>
            </a:r>
          </a:p>
        </p:txBody>
      </p:sp>
      <p:sp>
        <p:nvSpPr>
          <p:cNvPr id="541" name="Brödtext nivå ett…"/>
          <p:cNvSpPr txBox="1"/>
          <p:nvPr>
            <p:ph type="body" sz="quarter" idx="1" hasCustomPrompt="1"/>
          </p:nvPr>
        </p:nvSpPr>
        <p:spPr>
          <a:xfrm>
            <a:off x="2299404" y="6193302"/>
            <a:ext cx="7570788" cy="5722096"/>
          </a:xfrm>
          <a:prstGeom prst="rect">
            <a:avLst/>
          </a:prstGeom>
        </p:spPr>
        <p:txBody>
          <a:bodyPr anchor="t">
            <a:noAutofit/>
          </a:bodyPr>
          <a:lstStyle>
            <a:lvl1pPr marL="0" indent="0" defTabSz="2438338">
              <a:lnSpc>
                <a:spcPct val="150000"/>
              </a:lnSpc>
              <a:spcBef>
                <a:spcPts val="4500"/>
              </a:spcBef>
              <a:buSzTx/>
              <a:buNone/>
              <a:defRPr sz="4500">
                <a:latin typeface="Haffer XH Regular"/>
                <a:ea typeface="Haffer XH Regular"/>
                <a:cs typeface="Haffer XH Regular"/>
                <a:sym typeface="Haffer XH Regular"/>
              </a:defRPr>
            </a:lvl1pPr>
            <a:lvl2pPr marL="0" indent="457200" defTabSz="2438338">
              <a:lnSpc>
                <a:spcPct val="150000"/>
              </a:lnSpc>
              <a:spcBef>
                <a:spcPts val="4500"/>
              </a:spcBef>
              <a:buSzTx/>
              <a:buNone/>
              <a:defRPr sz="4500">
                <a:latin typeface="Haffer XH Regular"/>
                <a:ea typeface="Haffer XH Regular"/>
                <a:cs typeface="Haffer XH Regular"/>
                <a:sym typeface="Haffer XH Regular"/>
              </a:defRPr>
            </a:lvl2pPr>
            <a:lvl3pPr marL="0" indent="914400" defTabSz="2438338">
              <a:lnSpc>
                <a:spcPct val="150000"/>
              </a:lnSpc>
              <a:spcBef>
                <a:spcPts val="4500"/>
              </a:spcBef>
              <a:buSzTx/>
              <a:buNone/>
              <a:defRPr sz="4500">
                <a:latin typeface="Haffer XH Regular"/>
                <a:ea typeface="Haffer XH Regular"/>
                <a:cs typeface="Haffer XH Regular"/>
                <a:sym typeface="Haffer XH Regular"/>
              </a:defRPr>
            </a:lvl3pPr>
            <a:lvl4pPr marL="0" indent="1371600" defTabSz="2438338">
              <a:lnSpc>
                <a:spcPct val="150000"/>
              </a:lnSpc>
              <a:spcBef>
                <a:spcPts val="4500"/>
              </a:spcBef>
              <a:buSzTx/>
              <a:buNone/>
              <a:defRPr sz="4500">
                <a:latin typeface="Haffer XH Regular"/>
                <a:ea typeface="Haffer XH Regular"/>
                <a:cs typeface="Haffer XH Regular"/>
                <a:sym typeface="Haffer XH Regular"/>
              </a:defRPr>
            </a:lvl4pPr>
            <a:lvl5pPr marL="0" indent="1828800" defTabSz="2438338">
              <a:lnSpc>
                <a:spcPct val="150000"/>
              </a:lnSpc>
              <a:spcBef>
                <a:spcPts val="4500"/>
              </a:spcBef>
              <a:buSzTx/>
              <a:buNone/>
              <a:defRPr sz="4500">
                <a:latin typeface="Haffer XH Regular"/>
                <a:ea typeface="Haffer XH Regular"/>
                <a:cs typeface="Haffer XH Regular"/>
                <a:sym typeface="Haffer XH Regular"/>
              </a:defRPr>
            </a:lvl5pPr>
          </a:lstStyle>
          <a:p>
            <a:pPr/>
            <a:r>
              <a:t>Content</a:t>
            </a:r>
          </a:p>
          <a:p>
            <a:pPr lvl="1"/>
            <a:r>
              <a:t/>
            </a:r>
          </a:p>
          <a:p>
            <a:pPr lvl="2"/>
            <a:r>
              <a:t/>
            </a:r>
          </a:p>
          <a:p>
            <a:pPr lvl="3"/>
            <a:r>
              <a:t/>
            </a:r>
          </a:p>
          <a:p>
            <a:pPr lvl="4"/>
            <a:r>
              <a:t/>
            </a:r>
          </a:p>
        </p:txBody>
      </p:sp>
      <p:sp>
        <p:nvSpPr>
          <p:cNvPr id="542" name="Linje"/>
          <p:cNvSpPr/>
          <p:nvPr/>
        </p:nvSpPr>
        <p:spPr>
          <a:xfrm flipV="1">
            <a:off x="12191999" y="-7830"/>
            <a:ext cx="1" cy="13731660"/>
          </a:xfrm>
          <a:prstGeom prst="line">
            <a:avLst/>
          </a:prstGeom>
          <a:ln w="19050">
            <a:solidFill>
              <a:srgbClr val="000000"/>
            </a:solidFill>
            <a:miter lim="400000"/>
          </a:ln>
        </p:spPr>
        <p:txBody>
          <a:bodyPr lIns="50800" tIns="50800" rIns="50800" bIns="50800" anchor="ctr"/>
          <a:lstStyle/>
          <a:p>
            <a:pPr>
              <a:lnSpc>
                <a:spcPct val="120000"/>
              </a:lnSpc>
              <a:defRPr sz="1000"/>
            </a:pPr>
          </a:p>
        </p:txBody>
      </p:sp>
      <p:sp>
        <p:nvSpPr>
          <p:cNvPr id="543" name="Image descrtipton / additional information"/>
          <p:cNvSpPr txBox="1"/>
          <p:nvPr>
            <p:ph type="body" sz="quarter" idx="21" hasCustomPrompt="1"/>
          </p:nvPr>
        </p:nvSpPr>
        <p:spPr>
          <a:xfrm>
            <a:off x="14521350" y="11307188"/>
            <a:ext cx="7562592" cy="636979"/>
          </a:xfrm>
          <a:prstGeom prst="rect">
            <a:avLst/>
          </a:prstGeom>
        </p:spPr>
        <p:txBody>
          <a:bodyPr lIns="45719" tIns="45719" rIns="45719" bIns="45719" anchor="t"/>
          <a:lstStyle>
            <a:lvl1pPr marL="0" indent="0" algn="ctr">
              <a:spcBef>
                <a:spcPts val="0"/>
              </a:spcBef>
              <a:buSzTx/>
              <a:buNone/>
              <a:defRPr sz="1200">
                <a:latin typeface="Haffer XH Regular"/>
                <a:ea typeface="Haffer XH Regular"/>
                <a:cs typeface="Haffer XH Regular"/>
                <a:sym typeface="Haffer XH Regular"/>
              </a:defRPr>
            </a:lvl1pPr>
          </a:lstStyle>
          <a:p>
            <a:pPr/>
            <a:r>
              <a:t>Image descrtipton / additional information</a:t>
            </a:r>
          </a:p>
        </p:txBody>
      </p:sp>
      <p:sp>
        <p:nvSpPr>
          <p:cNvPr id="544" name="Bild"/>
          <p:cNvSpPr/>
          <p:nvPr>
            <p:ph type="pic" sz="half" idx="22"/>
          </p:nvPr>
        </p:nvSpPr>
        <p:spPr>
          <a:xfrm>
            <a:off x="13475628" y="1615110"/>
            <a:ext cx="9654075" cy="9654074"/>
          </a:xfrm>
          <a:prstGeom prst="rect">
            <a:avLst/>
          </a:prstGeom>
        </p:spPr>
        <p:txBody>
          <a:bodyPr lIns="91439" tIns="45719" rIns="91439" bIns="45719" anchor="t">
            <a:noAutofit/>
          </a:bodyPr>
          <a:lstStyle/>
          <a:p>
            <a:pPr/>
          </a:p>
        </p:txBody>
      </p:sp>
      <p:sp>
        <p:nvSpPr>
          <p:cNvPr id="545"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image (small text)">
    <p:spTree>
      <p:nvGrpSpPr>
        <p:cNvPr id="1" name=""/>
        <p:cNvGrpSpPr/>
        <p:nvPr/>
      </p:nvGrpSpPr>
      <p:grpSpPr>
        <a:xfrm>
          <a:off x="0" y="0"/>
          <a:ext cx="0" cy="0"/>
          <a:chOff x="0" y="0"/>
          <a:chExt cx="0" cy="0"/>
        </a:xfrm>
      </p:grpSpPr>
      <p:sp>
        <p:nvSpPr>
          <p:cNvPr id="552"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553" name="The Bacon Hospital…"/>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The Bacon Hospital</a:t>
            </a:r>
          </a:p>
          <a:p>
            <a:pPr algn="l">
              <a:lnSpc>
                <a:spcPct val="140000"/>
              </a:lnSpc>
            </a:pPr>
            <a:r>
              <a:t>Bridging the Imagination-Action Gap</a:t>
            </a:r>
          </a:p>
        </p:txBody>
      </p:sp>
      <p:sp>
        <p:nvSpPr>
          <p:cNvPr id="554" name="Image descrtipton / additional information"/>
          <p:cNvSpPr txBox="1"/>
          <p:nvPr>
            <p:ph type="body" sz="quarter" idx="21" hasCustomPrompt="1"/>
          </p:nvPr>
        </p:nvSpPr>
        <p:spPr>
          <a:xfrm>
            <a:off x="14521350" y="11307188"/>
            <a:ext cx="7562592" cy="636979"/>
          </a:xfrm>
          <a:prstGeom prst="rect">
            <a:avLst/>
          </a:prstGeom>
        </p:spPr>
        <p:txBody>
          <a:bodyPr lIns="45719" tIns="45719" rIns="45719" bIns="45719" anchor="t"/>
          <a:lstStyle>
            <a:lvl1pPr marL="0" indent="0" algn="ctr">
              <a:spcBef>
                <a:spcPts val="0"/>
              </a:spcBef>
              <a:buSzTx/>
              <a:buNone/>
              <a:defRPr sz="1200">
                <a:latin typeface="Haffer XH Regular"/>
                <a:ea typeface="Haffer XH Regular"/>
                <a:cs typeface="Haffer XH Regular"/>
                <a:sym typeface="Haffer XH Regular"/>
              </a:defRPr>
            </a:lvl1pPr>
          </a:lstStyle>
          <a:p>
            <a:pPr/>
            <a:r>
              <a:t>Image descrtipton / additional information</a:t>
            </a:r>
          </a:p>
        </p:txBody>
      </p:sp>
      <p:sp>
        <p:nvSpPr>
          <p:cNvPr id="555" name="Linje"/>
          <p:cNvSpPr/>
          <p:nvPr/>
        </p:nvSpPr>
        <p:spPr>
          <a:xfrm flipV="1">
            <a:off x="12191999" y="-7830"/>
            <a:ext cx="1" cy="13731660"/>
          </a:xfrm>
          <a:prstGeom prst="line">
            <a:avLst/>
          </a:prstGeom>
          <a:ln w="19050">
            <a:solidFill>
              <a:srgbClr val="000000"/>
            </a:solidFill>
            <a:miter lim="400000"/>
          </a:ln>
        </p:spPr>
        <p:txBody>
          <a:bodyPr lIns="50800" tIns="50800" rIns="50800" bIns="50800" anchor="ctr"/>
          <a:lstStyle/>
          <a:p>
            <a:pPr>
              <a:lnSpc>
                <a:spcPct val="120000"/>
              </a:lnSpc>
              <a:defRPr sz="1000"/>
            </a:pPr>
          </a:p>
        </p:txBody>
      </p:sp>
      <p:sp>
        <p:nvSpPr>
          <p:cNvPr id="556" name="Your message here"/>
          <p:cNvSpPr txBox="1"/>
          <p:nvPr>
            <p:ph type="title" hasCustomPrompt="1"/>
          </p:nvPr>
        </p:nvSpPr>
        <p:spPr>
          <a:xfrm>
            <a:off x="2326552" y="1718799"/>
            <a:ext cx="7586897" cy="9446634"/>
          </a:xfrm>
          <a:prstGeom prst="rect">
            <a:avLst/>
          </a:prstGeom>
        </p:spPr>
        <p:txBody>
          <a:bodyPr>
            <a:noAutofit/>
          </a:bodyPr>
          <a:lstStyle>
            <a:lvl1pPr algn="l" defTabSz="2438338">
              <a:lnSpc>
                <a:spcPct val="80000"/>
              </a:lnSpc>
              <a:defRPr sz="7000">
                <a:latin typeface="+mn-lt"/>
                <a:ea typeface="+mn-ea"/>
                <a:cs typeface="+mn-cs"/>
                <a:sym typeface="Victor Serif 50 Medium"/>
              </a:defRPr>
            </a:lvl1pPr>
          </a:lstStyle>
          <a:p>
            <a:pPr/>
            <a:r>
              <a:t>Your message here</a:t>
            </a:r>
          </a:p>
        </p:txBody>
      </p:sp>
      <p:sp>
        <p:nvSpPr>
          <p:cNvPr id="557" name="Bild"/>
          <p:cNvSpPr/>
          <p:nvPr>
            <p:ph type="pic" sz="half" idx="22"/>
          </p:nvPr>
        </p:nvSpPr>
        <p:spPr>
          <a:xfrm>
            <a:off x="13475628" y="1615110"/>
            <a:ext cx="9654075" cy="9654074"/>
          </a:xfrm>
          <a:prstGeom prst="rect">
            <a:avLst/>
          </a:prstGeom>
        </p:spPr>
        <p:txBody>
          <a:bodyPr lIns="91439" tIns="45719" rIns="91439" bIns="45719" anchor="t">
            <a:noAutofit/>
          </a:bodyPr>
          <a:lstStyle/>
          <a:p>
            <a:pPr/>
          </a:p>
        </p:txBody>
      </p:sp>
      <p:sp>
        <p:nvSpPr>
          <p:cNvPr id="558"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text and image (kopia)">
    <p:spTree>
      <p:nvGrpSpPr>
        <p:cNvPr id="1" name=""/>
        <p:cNvGrpSpPr/>
        <p:nvPr/>
      </p:nvGrpSpPr>
      <p:grpSpPr>
        <a:xfrm>
          <a:off x="0" y="0"/>
          <a:ext cx="0" cy="0"/>
          <a:chOff x="0" y="0"/>
          <a:chExt cx="0" cy="0"/>
        </a:xfrm>
      </p:grpSpPr>
      <p:sp>
        <p:nvSpPr>
          <p:cNvPr id="565"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566" name="Header"/>
          <p:cNvSpPr txBox="1"/>
          <p:nvPr>
            <p:ph type="title" hasCustomPrompt="1"/>
          </p:nvPr>
        </p:nvSpPr>
        <p:spPr>
          <a:xfrm>
            <a:off x="2299404" y="1709580"/>
            <a:ext cx="7570788" cy="3516360"/>
          </a:xfrm>
          <a:prstGeom prst="rect">
            <a:avLst/>
          </a:prstGeom>
        </p:spPr>
        <p:txBody>
          <a:bodyPr anchor="b">
            <a:noAutofit/>
          </a:bodyPr>
          <a:lstStyle>
            <a:lvl1pPr algn="l" defTabSz="2438338">
              <a:lnSpc>
                <a:spcPct val="80000"/>
              </a:lnSpc>
              <a:defRPr sz="7000">
                <a:latin typeface="+mn-lt"/>
                <a:ea typeface="+mn-ea"/>
                <a:cs typeface="+mn-cs"/>
                <a:sym typeface="Victor Serif 50 Medium"/>
              </a:defRPr>
            </a:lvl1pPr>
          </a:lstStyle>
          <a:p>
            <a:pPr/>
            <a:r>
              <a:t>Header</a:t>
            </a:r>
          </a:p>
        </p:txBody>
      </p:sp>
      <p:sp>
        <p:nvSpPr>
          <p:cNvPr id="567" name="Brödtext nivå ett…"/>
          <p:cNvSpPr txBox="1"/>
          <p:nvPr>
            <p:ph type="body" sz="quarter" idx="1" hasCustomPrompt="1"/>
          </p:nvPr>
        </p:nvSpPr>
        <p:spPr>
          <a:xfrm>
            <a:off x="2299404" y="6193302"/>
            <a:ext cx="7570788" cy="4979789"/>
          </a:xfrm>
          <a:prstGeom prst="rect">
            <a:avLst/>
          </a:prstGeom>
        </p:spPr>
        <p:txBody>
          <a:bodyPr anchor="t">
            <a:noAutofit/>
          </a:bodyPr>
          <a:lstStyle>
            <a:lvl1pPr marL="0" indent="0" defTabSz="2438338">
              <a:lnSpc>
                <a:spcPct val="150000"/>
              </a:lnSpc>
              <a:spcBef>
                <a:spcPts val="4500"/>
              </a:spcBef>
              <a:buSzTx/>
              <a:buNone/>
              <a:defRPr sz="2000">
                <a:latin typeface="Haffer XH Regular"/>
                <a:ea typeface="Haffer XH Regular"/>
                <a:cs typeface="Haffer XH Regular"/>
                <a:sym typeface="Haffer XH Regular"/>
              </a:defRPr>
            </a:lvl1pPr>
            <a:lvl2pPr marL="0" indent="457200" defTabSz="2438338">
              <a:lnSpc>
                <a:spcPct val="150000"/>
              </a:lnSpc>
              <a:spcBef>
                <a:spcPts val="4500"/>
              </a:spcBef>
              <a:buSzTx/>
              <a:buNone/>
              <a:defRPr sz="2000">
                <a:latin typeface="Haffer XH Regular"/>
                <a:ea typeface="Haffer XH Regular"/>
                <a:cs typeface="Haffer XH Regular"/>
                <a:sym typeface="Haffer XH Regular"/>
              </a:defRPr>
            </a:lvl2pPr>
            <a:lvl3pPr marL="0" indent="914400" defTabSz="2438338">
              <a:lnSpc>
                <a:spcPct val="150000"/>
              </a:lnSpc>
              <a:spcBef>
                <a:spcPts val="4500"/>
              </a:spcBef>
              <a:buSzTx/>
              <a:buNone/>
              <a:defRPr sz="2000">
                <a:latin typeface="Haffer XH Regular"/>
                <a:ea typeface="Haffer XH Regular"/>
                <a:cs typeface="Haffer XH Regular"/>
                <a:sym typeface="Haffer XH Regular"/>
              </a:defRPr>
            </a:lvl3pPr>
            <a:lvl4pPr marL="0" indent="1371600" defTabSz="2438338">
              <a:lnSpc>
                <a:spcPct val="150000"/>
              </a:lnSpc>
              <a:spcBef>
                <a:spcPts val="4500"/>
              </a:spcBef>
              <a:buSzTx/>
              <a:buNone/>
              <a:defRPr sz="2000">
                <a:latin typeface="Haffer XH Regular"/>
                <a:ea typeface="Haffer XH Regular"/>
                <a:cs typeface="Haffer XH Regular"/>
                <a:sym typeface="Haffer XH Regular"/>
              </a:defRPr>
            </a:lvl4pPr>
            <a:lvl5pPr marL="0" indent="1828800" defTabSz="2438338">
              <a:lnSpc>
                <a:spcPct val="150000"/>
              </a:lnSpc>
              <a:spcBef>
                <a:spcPts val="4500"/>
              </a:spcBef>
              <a:buSzTx/>
              <a:buNone/>
              <a:defRPr sz="2000">
                <a:latin typeface="Haffer XH Regular"/>
                <a:ea typeface="Haffer XH Regular"/>
                <a:cs typeface="Haffer XH Regular"/>
                <a:sym typeface="Haffer XH Regular"/>
              </a:defRPr>
            </a:lvl5pPr>
          </a:lstStyle>
          <a:p>
            <a:pPr/>
            <a:r>
              <a:t>Content</a:t>
            </a:r>
          </a:p>
          <a:p>
            <a:pPr lvl="1"/>
            <a:r>
              <a:t/>
            </a:r>
          </a:p>
          <a:p>
            <a:pPr lvl="2"/>
            <a:r>
              <a:t/>
            </a:r>
          </a:p>
          <a:p>
            <a:pPr lvl="3"/>
            <a:r>
              <a:t/>
            </a:r>
          </a:p>
          <a:p>
            <a:pPr lvl="4"/>
            <a:r>
              <a:t/>
            </a:r>
          </a:p>
        </p:txBody>
      </p:sp>
      <p:sp>
        <p:nvSpPr>
          <p:cNvPr id="568" name="Image descrtipton / additional information"/>
          <p:cNvSpPr txBox="1"/>
          <p:nvPr>
            <p:ph type="body" sz="quarter" idx="21" hasCustomPrompt="1"/>
          </p:nvPr>
        </p:nvSpPr>
        <p:spPr>
          <a:xfrm>
            <a:off x="14521350" y="11307188"/>
            <a:ext cx="7562592" cy="636979"/>
          </a:xfrm>
          <a:prstGeom prst="rect">
            <a:avLst/>
          </a:prstGeom>
        </p:spPr>
        <p:txBody>
          <a:bodyPr lIns="45719" tIns="45719" rIns="45719" bIns="45719" anchor="t"/>
          <a:lstStyle>
            <a:lvl1pPr marL="0" indent="0" algn="ctr">
              <a:spcBef>
                <a:spcPts val="0"/>
              </a:spcBef>
              <a:buSzTx/>
              <a:buNone/>
              <a:defRPr sz="1200">
                <a:latin typeface="Haffer XH Regular"/>
                <a:ea typeface="Haffer XH Regular"/>
                <a:cs typeface="Haffer XH Regular"/>
                <a:sym typeface="Haffer XH Regular"/>
              </a:defRPr>
            </a:lvl1pPr>
          </a:lstStyle>
          <a:p>
            <a:pPr/>
            <a:r>
              <a:t>Image descrtipton / additional information</a:t>
            </a:r>
          </a:p>
        </p:txBody>
      </p:sp>
      <p:sp>
        <p:nvSpPr>
          <p:cNvPr id="569" name="Bild"/>
          <p:cNvSpPr/>
          <p:nvPr>
            <p:ph type="pic" sz="half" idx="22"/>
          </p:nvPr>
        </p:nvSpPr>
        <p:spPr>
          <a:xfrm>
            <a:off x="13475628" y="1615110"/>
            <a:ext cx="9654075" cy="9654074"/>
          </a:xfrm>
          <a:prstGeom prst="rect">
            <a:avLst/>
          </a:prstGeom>
        </p:spPr>
        <p:txBody>
          <a:bodyPr lIns="91439" tIns="45719" rIns="91439" bIns="45719" anchor="t">
            <a:noAutofit/>
          </a:bodyPr>
          <a:lstStyle/>
          <a:p>
            <a:pPr/>
          </a:p>
        </p:txBody>
      </p:sp>
      <p:sp>
        <p:nvSpPr>
          <p:cNvPr id="570"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image (large text)">
    <p:spTree>
      <p:nvGrpSpPr>
        <p:cNvPr id="1" name=""/>
        <p:cNvGrpSpPr/>
        <p:nvPr/>
      </p:nvGrpSpPr>
      <p:grpSpPr>
        <a:xfrm>
          <a:off x="0" y="0"/>
          <a:ext cx="0" cy="0"/>
          <a:chOff x="0" y="0"/>
          <a:chExt cx="0" cy="0"/>
        </a:xfrm>
      </p:grpSpPr>
      <p:sp>
        <p:nvSpPr>
          <p:cNvPr id="577"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578" name="The Bacon Hospital…"/>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The Bacon Hospital</a:t>
            </a:r>
          </a:p>
          <a:p>
            <a:pPr algn="l">
              <a:lnSpc>
                <a:spcPct val="140000"/>
              </a:lnSpc>
            </a:pPr>
            <a:r>
              <a:t>Bridging the Imagination-Action Gap</a:t>
            </a:r>
          </a:p>
        </p:txBody>
      </p:sp>
      <p:sp>
        <p:nvSpPr>
          <p:cNvPr id="579" name="Image description / additional info"/>
          <p:cNvSpPr txBox="1"/>
          <p:nvPr>
            <p:ph type="body" sz="quarter" idx="21" hasCustomPrompt="1"/>
          </p:nvPr>
        </p:nvSpPr>
        <p:spPr>
          <a:xfrm>
            <a:off x="14521350" y="11307188"/>
            <a:ext cx="7562592" cy="636979"/>
          </a:xfrm>
          <a:prstGeom prst="rect">
            <a:avLst/>
          </a:prstGeom>
        </p:spPr>
        <p:txBody>
          <a:bodyPr lIns="45719" tIns="45719" rIns="45719" bIns="45719" anchor="t"/>
          <a:lstStyle>
            <a:lvl1pPr marL="0" indent="0" algn="ctr">
              <a:spcBef>
                <a:spcPts val="0"/>
              </a:spcBef>
              <a:buSzTx/>
              <a:buNone/>
              <a:defRPr sz="1200">
                <a:latin typeface="Haffer XH Regular"/>
                <a:ea typeface="Haffer XH Regular"/>
                <a:cs typeface="Haffer XH Regular"/>
                <a:sym typeface="Haffer XH Regular"/>
              </a:defRPr>
            </a:lvl1pPr>
          </a:lstStyle>
          <a:p>
            <a:pPr/>
            <a:r>
              <a:t>Image description / additional info</a:t>
            </a:r>
          </a:p>
        </p:txBody>
      </p:sp>
      <p:sp>
        <p:nvSpPr>
          <p:cNvPr id="580" name="Linje"/>
          <p:cNvSpPr/>
          <p:nvPr/>
        </p:nvSpPr>
        <p:spPr>
          <a:xfrm flipV="1">
            <a:off x="12191999" y="-7830"/>
            <a:ext cx="1" cy="13731660"/>
          </a:xfrm>
          <a:prstGeom prst="line">
            <a:avLst/>
          </a:prstGeom>
          <a:ln w="19050">
            <a:solidFill>
              <a:srgbClr val="000000"/>
            </a:solidFill>
            <a:miter lim="400000"/>
          </a:ln>
        </p:spPr>
        <p:txBody>
          <a:bodyPr lIns="50800" tIns="50800" rIns="50800" bIns="50800" anchor="ctr"/>
          <a:lstStyle/>
          <a:p>
            <a:pPr>
              <a:lnSpc>
                <a:spcPct val="120000"/>
              </a:lnSpc>
              <a:defRPr sz="1000"/>
            </a:pPr>
          </a:p>
        </p:txBody>
      </p:sp>
      <p:sp>
        <p:nvSpPr>
          <p:cNvPr id="581" name="Bild"/>
          <p:cNvSpPr/>
          <p:nvPr>
            <p:ph type="pic" sz="half" idx="22"/>
          </p:nvPr>
        </p:nvSpPr>
        <p:spPr>
          <a:xfrm>
            <a:off x="13475628" y="1615110"/>
            <a:ext cx="9654075" cy="9654074"/>
          </a:xfrm>
          <a:prstGeom prst="rect">
            <a:avLst/>
          </a:prstGeom>
        </p:spPr>
        <p:txBody>
          <a:bodyPr lIns="91439" tIns="45719" rIns="91439" bIns="45719" anchor="t">
            <a:noAutofit/>
          </a:bodyPr>
          <a:lstStyle/>
          <a:p>
            <a:pPr/>
          </a:p>
        </p:txBody>
      </p:sp>
      <p:sp>
        <p:nvSpPr>
          <p:cNvPr id="582" name="Your message here"/>
          <p:cNvSpPr txBox="1"/>
          <p:nvPr>
            <p:ph type="title" hasCustomPrompt="1"/>
          </p:nvPr>
        </p:nvSpPr>
        <p:spPr>
          <a:xfrm>
            <a:off x="2326552" y="1718799"/>
            <a:ext cx="7570789" cy="9446634"/>
          </a:xfrm>
          <a:prstGeom prst="rect">
            <a:avLst/>
          </a:prstGeom>
        </p:spPr>
        <p:txBody>
          <a:bodyPr>
            <a:noAutofit/>
          </a:bodyPr>
          <a:lstStyle>
            <a:lvl1pPr algn="l" defTabSz="2438338">
              <a:lnSpc>
                <a:spcPct val="80000"/>
              </a:lnSpc>
              <a:defRPr sz="9500">
                <a:latin typeface="+mn-lt"/>
                <a:ea typeface="+mn-ea"/>
                <a:cs typeface="+mn-cs"/>
                <a:sym typeface="Victor Serif 50 Medium"/>
              </a:defRPr>
            </a:lvl1pPr>
          </a:lstStyle>
          <a:p>
            <a:pPr/>
            <a:r>
              <a:t>Your message here</a:t>
            </a:r>
          </a:p>
        </p:txBody>
      </p:sp>
      <p:sp>
        <p:nvSpPr>
          <p:cNvPr id="583"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image (large text)">
    <p:spTree>
      <p:nvGrpSpPr>
        <p:cNvPr id="1" name=""/>
        <p:cNvGrpSpPr/>
        <p:nvPr/>
      </p:nvGrpSpPr>
      <p:grpSpPr>
        <a:xfrm>
          <a:off x="0" y="0"/>
          <a:ext cx="0" cy="0"/>
          <a:chOff x="0" y="0"/>
          <a:chExt cx="0" cy="0"/>
        </a:xfrm>
      </p:grpSpPr>
      <p:sp>
        <p:nvSpPr>
          <p:cNvPr id="590"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591" name="Community Critique…"/>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Community Critique</a:t>
            </a:r>
          </a:p>
          <a:p>
            <a:pPr algn="l">
              <a:lnSpc>
                <a:spcPct val="140000"/>
              </a:lnSpc>
            </a:pPr>
            <a:r>
              <a:t>8 November 2023</a:t>
            </a:r>
          </a:p>
        </p:txBody>
      </p:sp>
      <p:sp>
        <p:nvSpPr>
          <p:cNvPr id="592" name="Image description / additional info"/>
          <p:cNvSpPr txBox="1"/>
          <p:nvPr>
            <p:ph type="body" sz="quarter" idx="21" hasCustomPrompt="1"/>
          </p:nvPr>
        </p:nvSpPr>
        <p:spPr>
          <a:xfrm>
            <a:off x="14521350" y="11307188"/>
            <a:ext cx="7562592" cy="636979"/>
          </a:xfrm>
          <a:prstGeom prst="rect">
            <a:avLst/>
          </a:prstGeom>
        </p:spPr>
        <p:txBody>
          <a:bodyPr lIns="45719" tIns="45719" rIns="45719" bIns="45719" anchor="t"/>
          <a:lstStyle>
            <a:lvl1pPr marL="0" indent="0" algn="ctr">
              <a:spcBef>
                <a:spcPts val="0"/>
              </a:spcBef>
              <a:buSzTx/>
              <a:buNone/>
              <a:defRPr sz="1200">
                <a:latin typeface="Haffer XH Regular"/>
                <a:ea typeface="Haffer XH Regular"/>
                <a:cs typeface="Haffer XH Regular"/>
                <a:sym typeface="Haffer XH Regular"/>
              </a:defRPr>
            </a:lvl1pPr>
          </a:lstStyle>
          <a:p>
            <a:pPr/>
            <a:r>
              <a:t>Image description / additional info</a:t>
            </a:r>
          </a:p>
        </p:txBody>
      </p:sp>
      <p:sp>
        <p:nvSpPr>
          <p:cNvPr id="593" name="Linje"/>
          <p:cNvSpPr/>
          <p:nvPr/>
        </p:nvSpPr>
        <p:spPr>
          <a:xfrm flipV="1">
            <a:off x="12191999" y="-7830"/>
            <a:ext cx="1" cy="13731660"/>
          </a:xfrm>
          <a:prstGeom prst="line">
            <a:avLst/>
          </a:prstGeom>
          <a:ln w="19050">
            <a:solidFill>
              <a:srgbClr val="000000"/>
            </a:solidFill>
            <a:miter lim="400000"/>
          </a:ln>
        </p:spPr>
        <p:txBody>
          <a:bodyPr lIns="50800" tIns="50800" rIns="50800" bIns="50800" anchor="ctr"/>
          <a:lstStyle/>
          <a:p>
            <a:pPr>
              <a:lnSpc>
                <a:spcPct val="120000"/>
              </a:lnSpc>
              <a:defRPr sz="1000"/>
            </a:pPr>
          </a:p>
        </p:txBody>
      </p:sp>
      <p:sp>
        <p:nvSpPr>
          <p:cNvPr id="594" name="Bild"/>
          <p:cNvSpPr/>
          <p:nvPr>
            <p:ph type="pic" sz="half" idx="22"/>
          </p:nvPr>
        </p:nvSpPr>
        <p:spPr>
          <a:xfrm>
            <a:off x="13475628" y="1615110"/>
            <a:ext cx="9654075" cy="9654074"/>
          </a:xfrm>
          <a:prstGeom prst="rect">
            <a:avLst/>
          </a:prstGeom>
        </p:spPr>
        <p:txBody>
          <a:bodyPr lIns="91439" tIns="45719" rIns="91439" bIns="45719" anchor="t">
            <a:noAutofit/>
          </a:bodyPr>
          <a:lstStyle/>
          <a:p>
            <a:pPr/>
          </a:p>
        </p:txBody>
      </p:sp>
      <p:sp>
        <p:nvSpPr>
          <p:cNvPr id="595" name="Your message here"/>
          <p:cNvSpPr txBox="1"/>
          <p:nvPr>
            <p:ph type="title" hasCustomPrompt="1"/>
          </p:nvPr>
        </p:nvSpPr>
        <p:spPr>
          <a:xfrm>
            <a:off x="2326552" y="1718799"/>
            <a:ext cx="7570789" cy="9446634"/>
          </a:xfrm>
          <a:prstGeom prst="rect">
            <a:avLst/>
          </a:prstGeom>
        </p:spPr>
        <p:txBody>
          <a:bodyPr>
            <a:noAutofit/>
          </a:bodyPr>
          <a:lstStyle>
            <a:lvl1pPr algn="l" defTabSz="2438338">
              <a:lnSpc>
                <a:spcPct val="80000"/>
              </a:lnSpc>
              <a:defRPr sz="9500">
                <a:latin typeface="+mn-lt"/>
                <a:ea typeface="+mn-ea"/>
                <a:cs typeface="+mn-cs"/>
                <a:sym typeface="Victor Serif 50 Medium"/>
              </a:defRPr>
            </a:lvl1pPr>
          </a:lstStyle>
          <a:p>
            <a:pPr/>
            <a:r>
              <a:t>Your message here</a:t>
            </a:r>
          </a:p>
        </p:txBody>
      </p:sp>
      <p:sp>
        <p:nvSpPr>
          <p:cNvPr id="596"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hapter title with image">
    <p:spTree>
      <p:nvGrpSpPr>
        <p:cNvPr id="1" name=""/>
        <p:cNvGrpSpPr/>
        <p:nvPr/>
      </p:nvGrpSpPr>
      <p:grpSpPr>
        <a:xfrm>
          <a:off x="0" y="0"/>
          <a:ext cx="0" cy="0"/>
          <a:chOff x="0" y="0"/>
          <a:chExt cx="0" cy="0"/>
        </a:xfrm>
      </p:grpSpPr>
      <p:sp>
        <p:nvSpPr>
          <p:cNvPr id="61" name="Bild"/>
          <p:cNvSpPr/>
          <p:nvPr>
            <p:ph type="pic" idx="21"/>
          </p:nvPr>
        </p:nvSpPr>
        <p:spPr>
          <a:xfrm>
            <a:off x="-141387" y="-8500855"/>
            <a:ext cx="24680540" cy="24680538"/>
          </a:xfrm>
          <a:prstGeom prst="rect">
            <a:avLst/>
          </a:prstGeom>
        </p:spPr>
        <p:txBody>
          <a:bodyPr lIns="91439" tIns="45719" rIns="91439" bIns="45719" anchor="t">
            <a:noAutofit/>
          </a:bodyPr>
          <a:lstStyle/>
          <a:p>
            <a:pPr/>
          </a:p>
        </p:txBody>
      </p:sp>
      <p:sp>
        <p:nvSpPr>
          <p:cNvPr id="62" name="Presentation title…"/>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defRPr>
                <a:solidFill>
                  <a:srgbClr val="FFFFFF"/>
                </a:solidFill>
              </a:defRPr>
            </a:pPr>
            <a:r>
              <a:t>Presentation title</a:t>
            </a:r>
          </a:p>
          <a:p>
            <a:pPr algn="l">
              <a:lnSpc>
                <a:spcPct val="140000"/>
              </a:lnSpc>
              <a:defRPr>
                <a:solidFill>
                  <a:srgbClr val="FFFFFF"/>
                </a:solidFill>
              </a:defRPr>
            </a:pPr>
            <a:r>
              <a:t>Month, day and year</a:t>
            </a:r>
          </a:p>
        </p:txBody>
      </p:sp>
      <p:sp>
        <p:nvSpPr>
          <p:cNvPr id="63" name="Chapter title"/>
          <p:cNvSpPr txBox="1"/>
          <p:nvPr>
            <p:ph type="title" hasCustomPrompt="1"/>
          </p:nvPr>
        </p:nvSpPr>
        <p:spPr>
          <a:xfrm>
            <a:off x="2303107" y="2271805"/>
            <a:ext cx="19777786" cy="5510187"/>
          </a:xfrm>
          <a:prstGeom prst="rect">
            <a:avLst/>
          </a:prstGeom>
        </p:spPr>
        <p:txBody>
          <a:bodyPr anchor="b">
            <a:noAutofit/>
          </a:bodyPr>
          <a:lstStyle>
            <a:lvl1pPr defTabSz="2438338">
              <a:lnSpc>
                <a:spcPct val="80000"/>
              </a:lnSpc>
              <a:defRPr sz="9500">
                <a:solidFill>
                  <a:srgbClr val="FFFFFF"/>
                </a:solidFill>
                <a:latin typeface="+mn-lt"/>
                <a:ea typeface="+mn-ea"/>
                <a:cs typeface="+mn-cs"/>
                <a:sym typeface="Victor Serif 50 Medium"/>
              </a:defRPr>
            </a:lvl1pPr>
          </a:lstStyle>
          <a:p>
            <a:pPr/>
            <a:r>
              <a:t>Chapter title</a:t>
            </a:r>
          </a:p>
        </p:txBody>
      </p:sp>
      <p:sp>
        <p:nvSpPr>
          <p:cNvPr id="64"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text and image">
    <p:spTree>
      <p:nvGrpSpPr>
        <p:cNvPr id="1" name=""/>
        <p:cNvGrpSpPr/>
        <p:nvPr/>
      </p:nvGrpSpPr>
      <p:grpSpPr>
        <a:xfrm>
          <a:off x="0" y="0"/>
          <a:ext cx="0" cy="0"/>
          <a:chOff x="0" y="0"/>
          <a:chExt cx="0" cy="0"/>
        </a:xfrm>
      </p:grpSpPr>
      <p:sp>
        <p:nvSpPr>
          <p:cNvPr id="603"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604" name="Rektangel"/>
          <p:cNvSpPr txBox="1"/>
          <p:nvPr/>
        </p:nvSpPr>
        <p:spPr>
          <a:xfrm>
            <a:off x="895176" y="569875"/>
            <a:ext cx="3328375" cy="889541"/>
          </a:xfrm>
          <a:prstGeom prst="rect">
            <a:avLst/>
          </a:prstGeom>
          <a:ln w="12700">
            <a:miter lim="400000"/>
          </a:ln>
        </p:spPr>
        <p:txBody>
          <a:bodyPr lIns="50800" tIns="50800" rIns="50800" bIns="50800">
            <a:normAutofit fontScale="100000" lnSpcReduction="0"/>
          </a:bodyPr>
          <a:lstStyle/>
          <a:p>
            <a:pPr algn="l">
              <a:lnSpc>
                <a:spcPct val="140000"/>
              </a:lnSpc>
            </a:pPr>
          </a:p>
        </p:txBody>
      </p:sp>
      <p:sp>
        <p:nvSpPr>
          <p:cNvPr id="605" name="Header"/>
          <p:cNvSpPr txBox="1"/>
          <p:nvPr>
            <p:ph type="title" hasCustomPrompt="1"/>
          </p:nvPr>
        </p:nvSpPr>
        <p:spPr>
          <a:xfrm>
            <a:off x="2299404" y="1709580"/>
            <a:ext cx="7570788" cy="3516360"/>
          </a:xfrm>
          <a:prstGeom prst="rect">
            <a:avLst/>
          </a:prstGeom>
        </p:spPr>
        <p:txBody>
          <a:bodyPr anchor="b">
            <a:noAutofit/>
          </a:bodyPr>
          <a:lstStyle>
            <a:lvl1pPr algn="l" defTabSz="2438338">
              <a:lnSpc>
                <a:spcPct val="80000"/>
              </a:lnSpc>
              <a:defRPr sz="7000">
                <a:latin typeface="+mn-lt"/>
                <a:ea typeface="+mn-ea"/>
                <a:cs typeface="+mn-cs"/>
                <a:sym typeface="Victor Serif 50 Medium"/>
              </a:defRPr>
            </a:lvl1pPr>
          </a:lstStyle>
          <a:p>
            <a:pPr/>
            <a:r>
              <a:t>Header</a:t>
            </a:r>
          </a:p>
        </p:txBody>
      </p:sp>
      <p:sp>
        <p:nvSpPr>
          <p:cNvPr id="606" name="Brödtext nivå ett…"/>
          <p:cNvSpPr txBox="1"/>
          <p:nvPr>
            <p:ph type="body" sz="quarter" idx="1" hasCustomPrompt="1"/>
          </p:nvPr>
        </p:nvSpPr>
        <p:spPr>
          <a:xfrm>
            <a:off x="2299404" y="6193302"/>
            <a:ext cx="7570788" cy="5722096"/>
          </a:xfrm>
          <a:prstGeom prst="rect">
            <a:avLst/>
          </a:prstGeom>
        </p:spPr>
        <p:txBody>
          <a:bodyPr anchor="t">
            <a:noAutofit/>
          </a:bodyPr>
          <a:lstStyle>
            <a:lvl1pPr marL="0" indent="0" defTabSz="2438338">
              <a:lnSpc>
                <a:spcPct val="150000"/>
              </a:lnSpc>
              <a:spcBef>
                <a:spcPts val="4500"/>
              </a:spcBef>
              <a:buSzTx/>
              <a:buNone/>
              <a:defRPr sz="4500">
                <a:latin typeface="Haffer XH Regular"/>
                <a:ea typeface="Haffer XH Regular"/>
                <a:cs typeface="Haffer XH Regular"/>
                <a:sym typeface="Haffer XH Regular"/>
              </a:defRPr>
            </a:lvl1pPr>
            <a:lvl2pPr marL="0" indent="457200" defTabSz="2438338">
              <a:lnSpc>
                <a:spcPct val="150000"/>
              </a:lnSpc>
              <a:spcBef>
                <a:spcPts val="4500"/>
              </a:spcBef>
              <a:buSzTx/>
              <a:buNone/>
              <a:defRPr sz="4500">
                <a:latin typeface="Haffer XH Regular"/>
                <a:ea typeface="Haffer XH Regular"/>
                <a:cs typeface="Haffer XH Regular"/>
                <a:sym typeface="Haffer XH Regular"/>
              </a:defRPr>
            </a:lvl2pPr>
            <a:lvl3pPr marL="0" indent="914400" defTabSz="2438338">
              <a:lnSpc>
                <a:spcPct val="150000"/>
              </a:lnSpc>
              <a:spcBef>
                <a:spcPts val="4500"/>
              </a:spcBef>
              <a:buSzTx/>
              <a:buNone/>
              <a:defRPr sz="4500">
                <a:latin typeface="Haffer XH Regular"/>
                <a:ea typeface="Haffer XH Regular"/>
                <a:cs typeface="Haffer XH Regular"/>
                <a:sym typeface="Haffer XH Regular"/>
              </a:defRPr>
            </a:lvl3pPr>
            <a:lvl4pPr marL="0" indent="1371600" defTabSz="2438338">
              <a:lnSpc>
                <a:spcPct val="150000"/>
              </a:lnSpc>
              <a:spcBef>
                <a:spcPts val="4500"/>
              </a:spcBef>
              <a:buSzTx/>
              <a:buNone/>
              <a:defRPr sz="4500">
                <a:latin typeface="Haffer XH Regular"/>
                <a:ea typeface="Haffer XH Regular"/>
                <a:cs typeface="Haffer XH Regular"/>
                <a:sym typeface="Haffer XH Regular"/>
              </a:defRPr>
            </a:lvl4pPr>
            <a:lvl5pPr marL="0" indent="1828800" defTabSz="2438338">
              <a:lnSpc>
                <a:spcPct val="150000"/>
              </a:lnSpc>
              <a:spcBef>
                <a:spcPts val="4500"/>
              </a:spcBef>
              <a:buSzTx/>
              <a:buNone/>
              <a:defRPr sz="4500">
                <a:latin typeface="Haffer XH Regular"/>
                <a:ea typeface="Haffer XH Regular"/>
                <a:cs typeface="Haffer XH Regular"/>
                <a:sym typeface="Haffer XH Regular"/>
              </a:defRPr>
            </a:lvl5pPr>
          </a:lstStyle>
          <a:p>
            <a:pPr/>
            <a:r>
              <a:t>Content</a:t>
            </a:r>
          </a:p>
          <a:p>
            <a:pPr lvl="1"/>
            <a:r>
              <a:t/>
            </a:r>
          </a:p>
          <a:p>
            <a:pPr lvl="2"/>
            <a:r>
              <a:t/>
            </a:r>
          </a:p>
          <a:p>
            <a:pPr lvl="3"/>
            <a:r>
              <a:t/>
            </a:r>
          </a:p>
          <a:p>
            <a:pPr lvl="4"/>
            <a:r>
              <a:t/>
            </a:r>
          </a:p>
        </p:txBody>
      </p:sp>
      <p:sp>
        <p:nvSpPr>
          <p:cNvPr id="607" name="Linje"/>
          <p:cNvSpPr/>
          <p:nvPr/>
        </p:nvSpPr>
        <p:spPr>
          <a:xfrm flipV="1">
            <a:off x="12191999" y="-7830"/>
            <a:ext cx="1" cy="13731660"/>
          </a:xfrm>
          <a:prstGeom prst="line">
            <a:avLst/>
          </a:prstGeom>
          <a:ln w="19050">
            <a:solidFill>
              <a:srgbClr val="000000"/>
            </a:solidFill>
            <a:miter lim="400000"/>
          </a:ln>
        </p:spPr>
        <p:txBody>
          <a:bodyPr lIns="50800" tIns="50800" rIns="50800" bIns="50800" anchor="ctr"/>
          <a:lstStyle/>
          <a:p>
            <a:pPr>
              <a:lnSpc>
                <a:spcPct val="120000"/>
              </a:lnSpc>
              <a:defRPr sz="1000"/>
            </a:pPr>
          </a:p>
        </p:txBody>
      </p:sp>
      <p:sp>
        <p:nvSpPr>
          <p:cNvPr id="608" name="Image descrtipton / additional information"/>
          <p:cNvSpPr txBox="1"/>
          <p:nvPr>
            <p:ph type="body" sz="quarter" idx="21" hasCustomPrompt="1"/>
          </p:nvPr>
        </p:nvSpPr>
        <p:spPr>
          <a:xfrm>
            <a:off x="14521350" y="11307188"/>
            <a:ext cx="7562592" cy="636979"/>
          </a:xfrm>
          <a:prstGeom prst="rect">
            <a:avLst/>
          </a:prstGeom>
        </p:spPr>
        <p:txBody>
          <a:bodyPr lIns="45719" tIns="45719" rIns="45719" bIns="45719" anchor="t"/>
          <a:lstStyle>
            <a:lvl1pPr marL="0" indent="0" algn="ctr">
              <a:spcBef>
                <a:spcPts val="0"/>
              </a:spcBef>
              <a:buSzTx/>
              <a:buNone/>
              <a:defRPr sz="1200">
                <a:latin typeface="Haffer XH Regular"/>
                <a:ea typeface="Haffer XH Regular"/>
                <a:cs typeface="Haffer XH Regular"/>
                <a:sym typeface="Haffer XH Regular"/>
              </a:defRPr>
            </a:lvl1pPr>
          </a:lstStyle>
          <a:p>
            <a:pPr/>
            <a:r>
              <a:t>Image descrtipton / additional information</a:t>
            </a:r>
          </a:p>
        </p:txBody>
      </p:sp>
      <p:sp>
        <p:nvSpPr>
          <p:cNvPr id="609" name="Bild"/>
          <p:cNvSpPr/>
          <p:nvPr>
            <p:ph type="pic" sz="half" idx="22"/>
          </p:nvPr>
        </p:nvSpPr>
        <p:spPr>
          <a:xfrm>
            <a:off x="13475628" y="1615110"/>
            <a:ext cx="9654075" cy="9654074"/>
          </a:xfrm>
          <a:prstGeom prst="rect">
            <a:avLst/>
          </a:prstGeom>
        </p:spPr>
        <p:txBody>
          <a:bodyPr lIns="91439" tIns="45719" rIns="91439" bIns="45719" anchor="t">
            <a:noAutofit/>
          </a:bodyPr>
          <a:lstStyle/>
          <a:p>
            <a:pPr/>
          </a:p>
        </p:txBody>
      </p:sp>
      <p:sp>
        <p:nvSpPr>
          <p:cNvPr id="610"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image (large text)">
    <p:spTree>
      <p:nvGrpSpPr>
        <p:cNvPr id="1" name=""/>
        <p:cNvGrpSpPr/>
        <p:nvPr/>
      </p:nvGrpSpPr>
      <p:grpSpPr>
        <a:xfrm>
          <a:off x="0" y="0"/>
          <a:ext cx="0" cy="0"/>
          <a:chOff x="0" y="0"/>
          <a:chExt cx="0" cy="0"/>
        </a:xfrm>
      </p:grpSpPr>
      <p:sp>
        <p:nvSpPr>
          <p:cNvPr id="617"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618" name="Signal Scanning workshop…"/>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Signal Scanning workshop</a:t>
            </a:r>
          </a:p>
          <a:p>
            <a:pPr algn="l">
              <a:lnSpc>
                <a:spcPct val="140000"/>
              </a:lnSpc>
            </a:pPr>
            <a:r>
              <a:t>29 September 2023</a:t>
            </a:r>
          </a:p>
        </p:txBody>
      </p:sp>
      <p:sp>
        <p:nvSpPr>
          <p:cNvPr id="619" name="Image description / additional info"/>
          <p:cNvSpPr txBox="1"/>
          <p:nvPr>
            <p:ph type="body" sz="quarter" idx="21" hasCustomPrompt="1"/>
          </p:nvPr>
        </p:nvSpPr>
        <p:spPr>
          <a:xfrm>
            <a:off x="14521350" y="11307188"/>
            <a:ext cx="7562592" cy="636979"/>
          </a:xfrm>
          <a:prstGeom prst="rect">
            <a:avLst/>
          </a:prstGeom>
        </p:spPr>
        <p:txBody>
          <a:bodyPr lIns="45719" tIns="45719" rIns="45719" bIns="45719" anchor="t"/>
          <a:lstStyle>
            <a:lvl1pPr marL="0" indent="0" algn="ctr">
              <a:spcBef>
                <a:spcPts val="0"/>
              </a:spcBef>
              <a:buSzTx/>
              <a:buNone/>
              <a:defRPr sz="1200">
                <a:latin typeface="Haffer XH Regular"/>
                <a:ea typeface="Haffer XH Regular"/>
                <a:cs typeface="Haffer XH Regular"/>
                <a:sym typeface="Haffer XH Regular"/>
              </a:defRPr>
            </a:lvl1pPr>
          </a:lstStyle>
          <a:p>
            <a:pPr/>
            <a:r>
              <a:t>Image description / additional info</a:t>
            </a:r>
          </a:p>
        </p:txBody>
      </p:sp>
      <p:sp>
        <p:nvSpPr>
          <p:cNvPr id="620" name="Linje"/>
          <p:cNvSpPr/>
          <p:nvPr/>
        </p:nvSpPr>
        <p:spPr>
          <a:xfrm flipV="1">
            <a:off x="12191999" y="-7830"/>
            <a:ext cx="1" cy="13731660"/>
          </a:xfrm>
          <a:prstGeom prst="line">
            <a:avLst/>
          </a:prstGeom>
          <a:ln w="19050">
            <a:solidFill>
              <a:srgbClr val="000000"/>
            </a:solidFill>
            <a:miter lim="400000"/>
          </a:ln>
        </p:spPr>
        <p:txBody>
          <a:bodyPr lIns="50800" tIns="50800" rIns="50800" bIns="50800" anchor="ctr"/>
          <a:lstStyle/>
          <a:p>
            <a:pPr>
              <a:lnSpc>
                <a:spcPct val="120000"/>
              </a:lnSpc>
              <a:defRPr sz="1000"/>
            </a:pPr>
          </a:p>
        </p:txBody>
      </p:sp>
      <p:sp>
        <p:nvSpPr>
          <p:cNvPr id="621" name="Bild"/>
          <p:cNvSpPr/>
          <p:nvPr>
            <p:ph type="pic" sz="half" idx="22"/>
          </p:nvPr>
        </p:nvSpPr>
        <p:spPr>
          <a:xfrm>
            <a:off x="13475628" y="1615110"/>
            <a:ext cx="9654075" cy="9654074"/>
          </a:xfrm>
          <a:prstGeom prst="rect">
            <a:avLst/>
          </a:prstGeom>
        </p:spPr>
        <p:txBody>
          <a:bodyPr lIns="91439" tIns="45719" rIns="91439" bIns="45719" anchor="t">
            <a:noAutofit/>
          </a:bodyPr>
          <a:lstStyle/>
          <a:p>
            <a:pPr/>
          </a:p>
        </p:txBody>
      </p:sp>
      <p:sp>
        <p:nvSpPr>
          <p:cNvPr id="622" name="Your message here"/>
          <p:cNvSpPr txBox="1"/>
          <p:nvPr>
            <p:ph type="title" hasCustomPrompt="1"/>
          </p:nvPr>
        </p:nvSpPr>
        <p:spPr>
          <a:xfrm>
            <a:off x="2326552" y="1718799"/>
            <a:ext cx="7570789" cy="9446634"/>
          </a:xfrm>
          <a:prstGeom prst="rect">
            <a:avLst/>
          </a:prstGeom>
        </p:spPr>
        <p:txBody>
          <a:bodyPr>
            <a:noAutofit/>
          </a:bodyPr>
          <a:lstStyle>
            <a:lvl1pPr algn="l" defTabSz="2438338">
              <a:lnSpc>
                <a:spcPct val="80000"/>
              </a:lnSpc>
              <a:defRPr sz="9500">
                <a:latin typeface="+mn-lt"/>
                <a:ea typeface="+mn-ea"/>
                <a:cs typeface="+mn-cs"/>
                <a:sym typeface="Victor Serif 50 Medium"/>
              </a:defRPr>
            </a:lvl1pPr>
          </a:lstStyle>
          <a:p>
            <a:pPr/>
            <a:r>
              <a:t>Your message here</a:t>
            </a:r>
          </a:p>
        </p:txBody>
      </p:sp>
      <p:sp>
        <p:nvSpPr>
          <p:cNvPr id="623"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image (large text)">
    <p:spTree>
      <p:nvGrpSpPr>
        <p:cNvPr id="1" name=""/>
        <p:cNvGrpSpPr/>
        <p:nvPr/>
      </p:nvGrpSpPr>
      <p:grpSpPr>
        <a:xfrm>
          <a:off x="0" y="0"/>
          <a:ext cx="0" cy="0"/>
          <a:chOff x="0" y="0"/>
          <a:chExt cx="0" cy="0"/>
        </a:xfrm>
      </p:grpSpPr>
      <p:sp>
        <p:nvSpPr>
          <p:cNvPr id="630"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631" name="Rektangel"/>
          <p:cNvSpPr txBox="1"/>
          <p:nvPr/>
        </p:nvSpPr>
        <p:spPr>
          <a:xfrm>
            <a:off x="895176" y="569875"/>
            <a:ext cx="3328375" cy="889541"/>
          </a:xfrm>
          <a:prstGeom prst="rect">
            <a:avLst/>
          </a:prstGeom>
          <a:ln w="12700">
            <a:miter lim="400000"/>
          </a:ln>
        </p:spPr>
        <p:txBody>
          <a:bodyPr lIns="50800" tIns="50800" rIns="50800" bIns="50800">
            <a:normAutofit fontScale="100000" lnSpcReduction="0"/>
          </a:bodyPr>
          <a:lstStyle/>
          <a:p>
            <a:pPr algn="l">
              <a:lnSpc>
                <a:spcPct val="140000"/>
              </a:lnSpc>
            </a:pPr>
          </a:p>
        </p:txBody>
      </p:sp>
      <p:sp>
        <p:nvSpPr>
          <p:cNvPr id="632" name="Image description / additional info"/>
          <p:cNvSpPr txBox="1"/>
          <p:nvPr>
            <p:ph type="body" sz="quarter" idx="21" hasCustomPrompt="1"/>
          </p:nvPr>
        </p:nvSpPr>
        <p:spPr>
          <a:xfrm>
            <a:off x="14521350" y="11307188"/>
            <a:ext cx="7562592" cy="636979"/>
          </a:xfrm>
          <a:prstGeom prst="rect">
            <a:avLst/>
          </a:prstGeom>
        </p:spPr>
        <p:txBody>
          <a:bodyPr lIns="45719" tIns="45719" rIns="45719" bIns="45719" anchor="t"/>
          <a:lstStyle>
            <a:lvl1pPr marL="0" indent="0" algn="ctr">
              <a:spcBef>
                <a:spcPts val="0"/>
              </a:spcBef>
              <a:buSzTx/>
              <a:buNone/>
              <a:defRPr sz="1200">
                <a:latin typeface="Haffer XH Regular"/>
                <a:ea typeface="Haffer XH Regular"/>
                <a:cs typeface="Haffer XH Regular"/>
                <a:sym typeface="Haffer XH Regular"/>
              </a:defRPr>
            </a:lvl1pPr>
          </a:lstStyle>
          <a:p>
            <a:pPr/>
            <a:r>
              <a:t>Image description / additional info</a:t>
            </a:r>
          </a:p>
        </p:txBody>
      </p:sp>
      <p:sp>
        <p:nvSpPr>
          <p:cNvPr id="633" name="Linje"/>
          <p:cNvSpPr/>
          <p:nvPr/>
        </p:nvSpPr>
        <p:spPr>
          <a:xfrm flipV="1">
            <a:off x="12191999" y="-7830"/>
            <a:ext cx="1" cy="13731660"/>
          </a:xfrm>
          <a:prstGeom prst="line">
            <a:avLst/>
          </a:prstGeom>
          <a:ln w="19050">
            <a:solidFill>
              <a:srgbClr val="000000"/>
            </a:solidFill>
            <a:miter lim="400000"/>
          </a:ln>
        </p:spPr>
        <p:txBody>
          <a:bodyPr lIns="50800" tIns="50800" rIns="50800" bIns="50800" anchor="ctr"/>
          <a:lstStyle/>
          <a:p>
            <a:pPr>
              <a:lnSpc>
                <a:spcPct val="120000"/>
              </a:lnSpc>
              <a:defRPr sz="1000"/>
            </a:pPr>
          </a:p>
        </p:txBody>
      </p:sp>
      <p:sp>
        <p:nvSpPr>
          <p:cNvPr id="634" name="Bild"/>
          <p:cNvSpPr/>
          <p:nvPr>
            <p:ph type="pic" sz="half" idx="22"/>
          </p:nvPr>
        </p:nvSpPr>
        <p:spPr>
          <a:xfrm>
            <a:off x="13475628" y="1615110"/>
            <a:ext cx="9654075" cy="9654074"/>
          </a:xfrm>
          <a:prstGeom prst="rect">
            <a:avLst/>
          </a:prstGeom>
        </p:spPr>
        <p:txBody>
          <a:bodyPr lIns="91439" tIns="45719" rIns="91439" bIns="45719" anchor="t">
            <a:noAutofit/>
          </a:bodyPr>
          <a:lstStyle/>
          <a:p>
            <a:pPr/>
          </a:p>
        </p:txBody>
      </p:sp>
      <p:sp>
        <p:nvSpPr>
          <p:cNvPr id="635" name="Your message here"/>
          <p:cNvSpPr txBox="1"/>
          <p:nvPr>
            <p:ph type="title" hasCustomPrompt="1"/>
          </p:nvPr>
        </p:nvSpPr>
        <p:spPr>
          <a:xfrm>
            <a:off x="2326552" y="1718799"/>
            <a:ext cx="7570789" cy="9446634"/>
          </a:xfrm>
          <a:prstGeom prst="rect">
            <a:avLst/>
          </a:prstGeom>
        </p:spPr>
        <p:txBody>
          <a:bodyPr>
            <a:noAutofit/>
          </a:bodyPr>
          <a:lstStyle>
            <a:lvl1pPr algn="l" defTabSz="2438338">
              <a:lnSpc>
                <a:spcPct val="80000"/>
              </a:lnSpc>
              <a:defRPr sz="9500">
                <a:latin typeface="+mn-lt"/>
                <a:ea typeface="+mn-ea"/>
                <a:cs typeface="+mn-cs"/>
                <a:sym typeface="Victor Serif 50 Medium"/>
              </a:defRPr>
            </a:lvl1pPr>
          </a:lstStyle>
          <a:p>
            <a:pPr/>
            <a:r>
              <a:t>Your message here</a:t>
            </a:r>
          </a:p>
        </p:txBody>
      </p:sp>
      <p:sp>
        <p:nvSpPr>
          <p:cNvPr id="636"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TRO off white">
    <p:spTree>
      <p:nvGrpSpPr>
        <p:cNvPr id="1" name=""/>
        <p:cNvGrpSpPr/>
        <p:nvPr/>
      </p:nvGrpSpPr>
      <p:grpSpPr>
        <a:xfrm>
          <a:off x="0" y="0"/>
          <a:ext cx="0" cy="0"/>
          <a:chOff x="0" y="0"/>
          <a:chExt cx="0" cy="0"/>
        </a:xfrm>
      </p:grpSpPr>
      <p:sp>
        <p:nvSpPr>
          <p:cNvPr id="643"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644" name="Rektangel"/>
          <p:cNvSpPr txBox="1"/>
          <p:nvPr/>
        </p:nvSpPr>
        <p:spPr>
          <a:xfrm>
            <a:off x="895176" y="569875"/>
            <a:ext cx="3328375" cy="889541"/>
          </a:xfrm>
          <a:prstGeom prst="rect">
            <a:avLst/>
          </a:prstGeom>
          <a:ln w="12700">
            <a:miter lim="400000"/>
          </a:ln>
        </p:spPr>
        <p:txBody>
          <a:bodyPr lIns="50800" tIns="50800" rIns="50800" bIns="50800">
            <a:normAutofit fontScale="100000" lnSpcReduction="0"/>
          </a:bodyPr>
          <a:lstStyle/>
          <a:p>
            <a:pPr algn="l">
              <a:lnSpc>
                <a:spcPct val="140000"/>
              </a:lnSpc>
            </a:pPr>
          </a:p>
        </p:txBody>
      </p:sp>
      <p:sp>
        <p:nvSpPr>
          <p:cNvPr id="645"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text and image">
    <p:spTree>
      <p:nvGrpSpPr>
        <p:cNvPr id="1" name=""/>
        <p:cNvGrpSpPr/>
        <p:nvPr/>
      </p:nvGrpSpPr>
      <p:grpSpPr>
        <a:xfrm>
          <a:off x="0" y="0"/>
          <a:ext cx="0" cy="0"/>
          <a:chOff x="0" y="0"/>
          <a:chExt cx="0" cy="0"/>
        </a:xfrm>
      </p:grpSpPr>
      <p:sp>
        <p:nvSpPr>
          <p:cNvPr id="652"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653" name="Rektangel"/>
          <p:cNvSpPr txBox="1"/>
          <p:nvPr/>
        </p:nvSpPr>
        <p:spPr>
          <a:xfrm>
            <a:off x="895176" y="569875"/>
            <a:ext cx="3328375" cy="889541"/>
          </a:xfrm>
          <a:prstGeom prst="rect">
            <a:avLst/>
          </a:prstGeom>
          <a:ln w="12700">
            <a:miter lim="400000"/>
          </a:ln>
        </p:spPr>
        <p:txBody>
          <a:bodyPr lIns="50800" tIns="50800" rIns="50800" bIns="50800">
            <a:normAutofit fontScale="100000" lnSpcReduction="0"/>
          </a:bodyPr>
          <a:lstStyle/>
          <a:p>
            <a:pPr algn="l">
              <a:lnSpc>
                <a:spcPct val="140000"/>
              </a:lnSpc>
            </a:pPr>
          </a:p>
        </p:txBody>
      </p:sp>
      <p:sp>
        <p:nvSpPr>
          <p:cNvPr id="654" name="Header"/>
          <p:cNvSpPr txBox="1"/>
          <p:nvPr>
            <p:ph type="title" hasCustomPrompt="1"/>
          </p:nvPr>
        </p:nvSpPr>
        <p:spPr>
          <a:xfrm>
            <a:off x="2299404" y="1709580"/>
            <a:ext cx="7570788" cy="3516360"/>
          </a:xfrm>
          <a:prstGeom prst="rect">
            <a:avLst/>
          </a:prstGeom>
        </p:spPr>
        <p:txBody>
          <a:bodyPr anchor="b">
            <a:noAutofit/>
          </a:bodyPr>
          <a:lstStyle>
            <a:lvl1pPr algn="l" defTabSz="2438338">
              <a:lnSpc>
                <a:spcPct val="80000"/>
              </a:lnSpc>
              <a:defRPr sz="7000">
                <a:latin typeface="+mn-lt"/>
                <a:ea typeface="+mn-ea"/>
                <a:cs typeface="+mn-cs"/>
                <a:sym typeface="Victor Serif 50 Medium"/>
              </a:defRPr>
            </a:lvl1pPr>
          </a:lstStyle>
          <a:p>
            <a:pPr/>
            <a:r>
              <a:t>Header</a:t>
            </a:r>
          </a:p>
        </p:txBody>
      </p:sp>
      <p:sp>
        <p:nvSpPr>
          <p:cNvPr id="655" name="Brödtext nivå ett…"/>
          <p:cNvSpPr txBox="1"/>
          <p:nvPr>
            <p:ph type="body" sz="quarter" idx="1" hasCustomPrompt="1"/>
          </p:nvPr>
        </p:nvSpPr>
        <p:spPr>
          <a:xfrm>
            <a:off x="2299404" y="6193302"/>
            <a:ext cx="7570788" cy="5722096"/>
          </a:xfrm>
          <a:prstGeom prst="rect">
            <a:avLst/>
          </a:prstGeom>
        </p:spPr>
        <p:txBody>
          <a:bodyPr anchor="t">
            <a:noAutofit/>
          </a:bodyPr>
          <a:lstStyle>
            <a:lvl1pPr marL="0" indent="0" defTabSz="2438338">
              <a:lnSpc>
                <a:spcPct val="150000"/>
              </a:lnSpc>
              <a:spcBef>
                <a:spcPts val="4500"/>
              </a:spcBef>
              <a:buSzTx/>
              <a:buNone/>
              <a:defRPr sz="4500">
                <a:latin typeface="Haffer XH Regular"/>
                <a:ea typeface="Haffer XH Regular"/>
                <a:cs typeface="Haffer XH Regular"/>
                <a:sym typeface="Haffer XH Regular"/>
              </a:defRPr>
            </a:lvl1pPr>
            <a:lvl2pPr marL="0" indent="457200" defTabSz="2438338">
              <a:lnSpc>
                <a:spcPct val="150000"/>
              </a:lnSpc>
              <a:spcBef>
                <a:spcPts val="4500"/>
              </a:spcBef>
              <a:buSzTx/>
              <a:buNone/>
              <a:defRPr sz="4500">
                <a:latin typeface="Haffer XH Regular"/>
                <a:ea typeface="Haffer XH Regular"/>
                <a:cs typeface="Haffer XH Regular"/>
                <a:sym typeface="Haffer XH Regular"/>
              </a:defRPr>
            </a:lvl2pPr>
            <a:lvl3pPr marL="0" indent="914400" defTabSz="2438338">
              <a:lnSpc>
                <a:spcPct val="150000"/>
              </a:lnSpc>
              <a:spcBef>
                <a:spcPts val="4500"/>
              </a:spcBef>
              <a:buSzTx/>
              <a:buNone/>
              <a:defRPr sz="4500">
                <a:latin typeface="Haffer XH Regular"/>
                <a:ea typeface="Haffer XH Regular"/>
                <a:cs typeface="Haffer XH Regular"/>
                <a:sym typeface="Haffer XH Regular"/>
              </a:defRPr>
            </a:lvl3pPr>
            <a:lvl4pPr marL="0" indent="1371600" defTabSz="2438338">
              <a:lnSpc>
                <a:spcPct val="150000"/>
              </a:lnSpc>
              <a:spcBef>
                <a:spcPts val="4500"/>
              </a:spcBef>
              <a:buSzTx/>
              <a:buNone/>
              <a:defRPr sz="4500">
                <a:latin typeface="Haffer XH Regular"/>
                <a:ea typeface="Haffer XH Regular"/>
                <a:cs typeface="Haffer XH Regular"/>
                <a:sym typeface="Haffer XH Regular"/>
              </a:defRPr>
            </a:lvl4pPr>
            <a:lvl5pPr marL="0" indent="1828800" defTabSz="2438338">
              <a:lnSpc>
                <a:spcPct val="150000"/>
              </a:lnSpc>
              <a:spcBef>
                <a:spcPts val="4500"/>
              </a:spcBef>
              <a:buSzTx/>
              <a:buNone/>
              <a:defRPr sz="4500">
                <a:latin typeface="Haffer XH Regular"/>
                <a:ea typeface="Haffer XH Regular"/>
                <a:cs typeface="Haffer XH Regular"/>
                <a:sym typeface="Haffer XH Regular"/>
              </a:defRPr>
            </a:lvl5pPr>
          </a:lstStyle>
          <a:p>
            <a:pPr/>
            <a:r>
              <a:t>Content</a:t>
            </a:r>
          </a:p>
          <a:p>
            <a:pPr lvl="1"/>
            <a:r>
              <a:t/>
            </a:r>
          </a:p>
          <a:p>
            <a:pPr lvl="2"/>
            <a:r>
              <a:t/>
            </a:r>
          </a:p>
          <a:p>
            <a:pPr lvl="3"/>
            <a:r>
              <a:t/>
            </a:r>
          </a:p>
          <a:p>
            <a:pPr lvl="4"/>
            <a:r>
              <a:t/>
            </a:r>
          </a:p>
        </p:txBody>
      </p:sp>
      <p:sp>
        <p:nvSpPr>
          <p:cNvPr id="656" name="Linje"/>
          <p:cNvSpPr/>
          <p:nvPr/>
        </p:nvSpPr>
        <p:spPr>
          <a:xfrm flipV="1">
            <a:off x="12191999" y="-7830"/>
            <a:ext cx="1" cy="13731660"/>
          </a:xfrm>
          <a:prstGeom prst="line">
            <a:avLst/>
          </a:prstGeom>
          <a:ln w="19050">
            <a:solidFill>
              <a:srgbClr val="000000"/>
            </a:solidFill>
            <a:miter lim="400000"/>
          </a:ln>
        </p:spPr>
        <p:txBody>
          <a:bodyPr lIns="50800" tIns="50800" rIns="50800" bIns="50800" anchor="ctr"/>
          <a:lstStyle/>
          <a:p>
            <a:pPr>
              <a:lnSpc>
                <a:spcPct val="120000"/>
              </a:lnSpc>
              <a:defRPr sz="1000"/>
            </a:pPr>
          </a:p>
        </p:txBody>
      </p:sp>
      <p:sp>
        <p:nvSpPr>
          <p:cNvPr id="657" name="Image descrtipton / additional information"/>
          <p:cNvSpPr txBox="1"/>
          <p:nvPr>
            <p:ph type="body" sz="quarter" idx="21" hasCustomPrompt="1"/>
          </p:nvPr>
        </p:nvSpPr>
        <p:spPr>
          <a:xfrm>
            <a:off x="14521350" y="11307188"/>
            <a:ext cx="7562592" cy="636979"/>
          </a:xfrm>
          <a:prstGeom prst="rect">
            <a:avLst/>
          </a:prstGeom>
        </p:spPr>
        <p:txBody>
          <a:bodyPr lIns="45719" tIns="45719" rIns="45719" bIns="45719" anchor="t"/>
          <a:lstStyle>
            <a:lvl1pPr marL="0" indent="0" algn="ctr">
              <a:spcBef>
                <a:spcPts val="0"/>
              </a:spcBef>
              <a:buSzTx/>
              <a:buNone/>
              <a:defRPr sz="1200">
                <a:latin typeface="Haffer XH Regular"/>
                <a:ea typeface="Haffer XH Regular"/>
                <a:cs typeface="Haffer XH Regular"/>
                <a:sym typeface="Haffer XH Regular"/>
              </a:defRPr>
            </a:lvl1pPr>
          </a:lstStyle>
          <a:p>
            <a:pPr/>
            <a:r>
              <a:t>Image descrtipton / additional information</a:t>
            </a:r>
          </a:p>
        </p:txBody>
      </p:sp>
      <p:sp>
        <p:nvSpPr>
          <p:cNvPr id="658" name="Bild"/>
          <p:cNvSpPr/>
          <p:nvPr>
            <p:ph type="pic" sz="half" idx="22"/>
          </p:nvPr>
        </p:nvSpPr>
        <p:spPr>
          <a:xfrm>
            <a:off x="13475628" y="1615110"/>
            <a:ext cx="9654075" cy="9654074"/>
          </a:xfrm>
          <a:prstGeom prst="rect">
            <a:avLst/>
          </a:prstGeom>
        </p:spPr>
        <p:txBody>
          <a:bodyPr lIns="91439" tIns="45719" rIns="91439" bIns="45719" anchor="t">
            <a:noAutofit/>
          </a:bodyPr>
          <a:lstStyle/>
          <a:p>
            <a:pPr/>
          </a:p>
        </p:txBody>
      </p:sp>
      <p:sp>
        <p:nvSpPr>
          <p:cNvPr id="659"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more bullets (without img) (kopia)">
    <p:spTree>
      <p:nvGrpSpPr>
        <p:cNvPr id="1" name=""/>
        <p:cNvGrpSpPr/>
        <p:nvPr/>
      </p:nvGrpSpPr>
      <p:grpSpPr>
        <a:xfrm>
          <a:off x="0" y="0"/>
          <a:ext cx="0" cy="0"/>
          <a:chOff x="0" y="0"/>
          <a:chExt cx="0" cy="0"/>
        </a:xfrm>
      </p:grpSpPr>
      <p:sp>
        <p:nvSpPr>
          <p:cNvPr id="666"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667" name="Futures of Sound and Song…"/>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Futures of Sound and Song</a:t>
            </a:r>
          </a:p>
          <a:p>
            <a:pPr algn="l">
              <a:lnSpc>
                <a:spcPct val="140000"/>
              </a:lnSpc>
            </a:pPr>
            <a:r>
              <a:t>January–April 2024</a:t>
            </a:r>
          </a:p>
        </p:txBody>
      </p:sp>
      <p:sp>
        <p:nvSpPr>
          <p:cNvPr id="668" name="Header"/>
          <p:cNvSpPr txBox="1"/>
          <p:nvPr>
            <p:ph type="title" hasCustomPrompt="1"/>
          </p:nvPr>
        </p:nvSpPr>
        <p:spPr>
          <a:xfrm>
            <a:off x="2299404" y="1709580"/>
            <a:ext cx="19785192" cy="2390637"/>
          </a:xfrm>
          <a:prstGeom prst="rect">
            <a:avLst/>
          </a:prstGeom>
        </p:spPr>
        <p:txBody>
          <a:bodyPr anchor="t">
            <a:noAutofit/>
          </a:bodyPr>
          <a:lstStyle>
            <a:lvl1pPr defTabSz="2438338">
              <a:lnSpc>
                <a:spcPct val="80000"/>
              </a:lnSpc>
              <a:defRPr sz="7000">
                <a:latin typeface="+mn-lt"/>
                <a:ea typeface="+mn-ea"/>
                <a:cs typeface="+mn-cs"/>
                <a:sym typeface="Victor Serif 50 Medium"/>
              </a:defRPr>
            </a:lvl1pPr>
          </a:lstStyle>
          <a:p>
            <a:pPr/>
            <a:r>
              <a:t>Header</a:t>
            </a:r>
          </a:p>
        </p:txBody>
      </p:sp>
      <p:sp>
        <p:nvSpPr>
          <p:cNvPr id="669" name="Brödtext nivå ett…"/>
          <p:cNvSpPr txBox="1"/>
          <p:nvPr>
            <p:ph type="body" sz="half" idx="1" hasCustomPrompt="1"/>
          </p:nvPr>
        </p:nvSpPr>
        <p:spPr>
          <a:xfrm>
            <a:off x="3037101" y="4741684"/>
            <a:ext cx="18309798" cy="6431407"/>
          </a:xfrm>
          <a:prstGeom prst="rect">
            <a:avLst/>
          </a:prstGeom>
        </p:spPr>
        <p:txBody>
          <a:bodyPr numCol="2" spcCol="2260443" anchor="t">
            <a:noAutofit/>
          </a:bodyPr>
          <a:lstStyle>
            <a:lvl1pPr marL="762000" indent="-762000" defTabSz="2438338">
              <a:lnSpc>
                <a:spcPct val="140000"/>
              </a:lnSpc>
              <a:spcBef>
                <a:spcPts val="2000"/>
              </a:spcBef>
              <a:buSzPct val="140000"/>
              <a:defRPr sz="3000">
                <a:latin typeface="Haffer XH Regular"/>
                <a:ea typeface="Haffer XH Regular"/>
                <a:cs typeface="Haffer XH Regular"/>
                <a:sym typeface="Haffer XH Regular"/>
              </a:defRPr>
            </a:lvl1pPr>
            <a:lvl2pPr marL="457200" indent="0" defTabSz="2438338">
              <a:lnSpc>
                <a:spcPct val="140000"/>
              </a:lnSpc>
              <a:spcBef>
                <a:spcPts val="2000"/>
              </a:spcBef>
              <a:buSzPct val="100000"/>
              <a:defRPr sz="3000">
                <a:latin typeface="Haffer XH Regular"/>
                <a:ea typeface="Haffer XH Regular"/>
                <a:cs typeface="Haffer XH Regular"/>
                <a:sym typeface="Haffer XH Regular"/>
              </a:defRPr>
            </a:lvl2pPr>
            <a:lvl3pPr marL="914400" indent="0" defTabSz="2438338">
              <a:lnSpc>
                <a:spcPct val="140000"/>
              </a:lnSpc>
              <a:spcBef>
                <a:spcPts val="2000"/>
              </a:spcBef>
              <a:buSzPct val="100000"/>
              <a:defRPr sz="3000">
                <a:latin typeface="Haffer XH Regular"/>
                <a:ea typeface="Haffer XH Regular"/>
                <a:cs typeface="Haffer XH Regular"/>
                <a:sym typeface="Haffer XH Regular"/>
              </a:defRPr>
            </a:lvl3pPr>
            <a:lvl4pPr marL="1371600" indent="0" defTabSz="2438338">
              <a:lnSpc>
                <a:spcPct val="140000"/>
              </a:lnSpc>
              <a:spcBef>
                <a:spcPts val="2000"/>
              </a:spcBef>
              <a:buSzPct val="100000"/>
              <a:defRPr sz="3000">
                <a:latin typeface="Haffer XH Regular"/>
                <a:ea typeface="Haffer XH Regular"/>
                <a:cs typeface="Haffer XH Regular"/>
                <a:sym typeface="Haffer XH Regular"/>
              </a:defRPr>
            </a:lvl4pPr>
            <a:lvl5pPr marL="1828800" indent="0" defTabSz="2438338">
              <a:lnSpc>
                <a:spcPct val="140000"/>
              </a:lnSpc>
              <a:spcBef>
                <a:spcPts val="2000"/>
              </a:spcBef>
              <a:buSzPct val="100000"/>
              <a:defRPr sz="3000">
                <a:latin typeface="Haffer XH Regular"/>
                <a:ea typeface="Haffer XH Regular"/>
                <a:cs typeface="Haffer XH Regular"/>
                <a:sym typeface="Haffer XH Regular"/>
              </a:defRPr>
            </a:lvl5pPr>
          </a:lstStyle>
          <a:p>
            <a:pPr/>
            <a:r>
              <a:t>Content</a:t>
            </a:r>
          </a:p>
          <a:p>
            <a:pPr lvl="1"/>
            <a:r>
              <a:t/>
            </a:r>
          </a:p>
          <a:p>
            <a:pPr lvl="2"/>
            <a:r>
              <a:t/>
            </a:r>
          </a:p>
          <a:p>
            <a:pPr lvl="3"/>
            <a:r>
              <a:t/>
            </a:r>
          </a:p>
          <a:p>
            <a:pPr lvl="4"/>
            <a:r>
              <a:t/>
            </a:r>
          </a:p>
        </p:txBody>
      </p:sp>
      <p:sp>
        <p:nvSpPr>
          <p:cNvPr id="670" name="Linje"/>
          <p:cNvSpPr/>
          <p:nvPr/>
        </p:nvSpPr>
        <p:spPr>
          <a:xfrm flipV="1">
            <a:off x="12192000" y="4743245"/>
            <a:ext cx="0" cy="6431408"/>
          </a:xfrm>
          <a:prstGeom prst="line">
            <a:avLst/>
          </a:prstGeom>
          <a:ln w="19050">
            <a:solidFill>
              <a:srgbClr val="000000"/>
            </a:solidFill>
            <a:miter lim="400000"/>
          </a:ln>
        </p:spPr>
        <p:txBody>
          <a:bodyPr lIns="50800" tIns="50800" rIns="50800" bIns="50800" anchor="ctr"/>
          <a:lstStyle/>
          <a:p>
            <a:pPr>
              <a:lnSpc>
                <a:spcPct val="120000"/>
              </a:lnSpc>
              <a:defRPr sz="1000"/>
            </a:pPr>
          </a:p>
        </p:txBody>
      </p:sp>
      <p:pic>
        <p:nvPicPr>
          <p:cNvPr id="671" name="ME_LOGO_BLACK.ai" descr="ME_LOGO_BLACK.ai"/>
          <p:cNvPicPr>
            <a:picLocks noChangeAspect="1"/>
          </p:cNvPicPr>
          <p:nvPr/>
        </p:nvPicPr>
        <p:blipFill>
          <a:blip r:embed="rId2">
            <a:extLst/>
          </a:blip>
          <a:srcRect l="0" t="0" r="0" b="32029"/>
          <a:stretch>
            <a:fillRect/>
          </a:stretch>
        </p:blipFill>
        <p:spPr>
          <a:xfrm>
            <a:off x="22713644" y="637694"/>
            <a:ext cx="797387" cy="512429"/>
          </a:xfrm>
          <a:prstGeom prst="rect">
            <a:avLst/>
          </a:prstGeom>
          <a:ln w="12700">
            <a:miter lim="400000"/>
          </a:ln>
        </p:spPr>
      </p:pic>
      <p:sp>
        <p:nvSpPr>
          <p:cNvPr id="672"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image (large text)">
    <p:spTree>
      <p:nvGrpSpPr>
        <p:cNvPr id="1" name=""/>
        <p:cNvGrpSpPr/>
        <p:nvPr/>
      </p:nvGrpSpPr>
      <p:grpSpPr>
        <a:xfrm>
          <a:off x="0" y="0"/>
          <a:ext cx="0" cy="0"/>
          <a:chOff x="0" y="0"/>
          <a:chExt cx="0" cy="0"/>
        </a:xfrm>
      </p:grpSpPr>
      <p:sp>
        <p:nvSpPr>
          <p:cNvPr id="71"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72" name="Rektangel"/>
          <p:cNvSpPr txBox="1"/>
          <p:nvPr/>
        </p:nvSpPr>
        <p:spPr>
          <a:xfrm>
            <a:off x="895176" y="569875"/>
            <a:ext cx="3328375" cy="889541"/>
          </a:xfrm>
          <a:prstGeom prst="rect">
            <a:avLst/>
          </a:prstGeom>
          <a:ln w="12700">
            <a:miter lim="400000"/>
          </a:ln>
        </p:spPr>
        <p:txBody>
          <a:bodyPr lIns="50800" tIns="50800" rIns="50800" bIns="50800">
            <a:normAutofit fontScale="100000" lnSpcReduction="0"/>
          </a:bodyPr>
          <a:lstStyle/>
          <a:p>
            <a:pPr algn="l">
              <a:lnSpc>
                <a:spcPct val="140000"/>
              </a:lnSpc>
            </a:pPr>
          </a:p>
        </p:txBody>
      </p:sp>
      <p:sp>
        <p:nvSpPr>
          <p:cNvPr id="73" name="Image description / additional info"/>
          <p:cNvSpPr txBox="1"/>
          <p:nvPr>
            <p:ph type="body" sz="quarter" idx="21" hasCustomPrompt="1"/>
          </p:nvPr>
        </p:nvSpPr>
        <p:spPr>
          <a:xfrm>
            <a:off x="14521350" y="11307188"/>
            <a:ext cx="7562592" cy="636979"/>
          </a:xfrm>
          <a:prstGeom prst="rect">
            <a:avLst/>
          </a:prstGeom>
        </p:spPr>
        <p:txBody>
          <a:bodyPr lIns="45719" tIns="45719" rIns="45719" bIns="45719" anchor="t"/>
          <a:lstStyle>
            <a:lvl1pPr marL="0" indent="0" algn="ctr">
              <a:spcBef>
                <a:spcPts val="0"/>
              </a:spcBef>
              <a:buSzTx/>
              <a:buNone/>
              <a:defRPr sz="1200">
                <a:latin typeface="Haffer XH Regular"/>
                <a:ea typeface="Haffer XH Regular"/>
                <a:cs typeface="Haffer XH Regular"/>
                <a:sym typeface="Haffer XH Regular"/>
              </a:defRPr>
            </a:lvl1pPr>
          </a:lstStyle>
          <a:p>
            <a:pPr/>
            <a:r>
              <a:t>Image description / additional info</a:t>
            </a:r>
          </a:p>
        </p:txBody>
      </p:sp>
      <p:sp>
        <p:nvSpPr>
          <p:cNvPr id="74" name="Linje"/>
          <p:cNvSpPr/>
          <p:nvPr/>
        </p:nvSpPr>
        <p:spPr>
          <a:xfrm flipV="1">
            <a:off x="12191999" y="-7830"/>
            <a:ext cx="1" cy="13731660"/>
          </a:xfrm>
          <a:prstGeom prst="line">
            <a:avLst/>
          </a:prstGeom>
          <a:ln w="19050">
            <a:solidFill>
              <a:srgbClr val="000000"/>
            </a:solidFill>
            <a:miter lim="400000"/>
          </a:ln>
        </p:spPr>
        <p:txBody>
          <a:bodyPr lIns="50800" tIns="50800" rIns="50800" bIns="50800" anchor="ctr"/>
          <a:lstStyle/>
          <a:p>
            <a:pPr>
              <a:lnSpc>
                <a:spcPct val="120000"/>
              </a:lnSpc>
              <a:defRPr sz="1000"/>
            </a:pPr>
          </a:p>
        </p:txBody>
      </p:sp>
      <p:sp>
        <p:nvSpPr>
          <p:cNvPr id="75" name="Bild"/>
          <p:cNvSpPr/>
          <p:nvPr>
            <p:ph type="pic" sz="half" idx="22"/>
          </p:nvPr>
        </p:nvSpPr>
        <p:spPr>
          <a:xfrm>
            <a:off x="13475628" y="1615110"/>
            <a:ext cx="9654075" cy="9654074"/>
          </a:xfrm>
          <a:prstGeom prst="rect">
            <a:avLst/>
          </a:prstGeom>
        </p:spPr>
        <p:txBody>
          <a:bodyPr lIns="91439" tIns="45719" rIns="91439" bIns="45719" anchor="t">
            <a:noAutofit/>
          </a:bodyPr>
          <a:lstStyle/>
          <a:p>
            <a:pPr/>
          </a:p>
        </p:txBody>
      </p:sp>
      <p:sp>
        <p:nvSpPr>
          <p:cNvPr id="76" name="Your message here"/>
          <p:cNvSpPr txBox="1"/>
          <p:nvPr>
            <p:ph type="title" hasCustomPrompt="1"/>
          </p:nvPr>
        </p:nvSpPr>
        <p:spPr>
          <a:xfrm>
            <a:off x="2326552" y="1718799"/>
            <a:ext cx="7570789" cy="9446634"/>
          </a:xfrm>
          <a:prstGeom prst="rect">
            <a:avLst/>
          </a:prstGeom>
        </p:spPr>
        <p:txBody>
          <a:bodyPr>
            <a:noAutofit/>
          </a:bodyPr>
          <a:lstStyle>
            <a:lvl1pPr algn="l" defTabSz="2438338">
              <a:lnSpc>
                <a:spcPct val="80000"/>
              </a:lnSpc>
              <a:defRPr sz="9500">
                <a:latin typeface="+mn-lt"/>
                <a:ea typeface="+mn-ea"/>
                <a:cs typeface="+mn-cs"/>
                <a:sym typeface="Victor Serif 50 Medium"/>
              </a:defRPr>
            </a:lvl1pPr>
          </a:lstStyle>
          <a:p>
            <a:pPr/>
            <a:r>
              <a:t>Your message here</a:t>
            </a:r>
          </a:p>
        </p:txBody>
      </p:sp>
      <p:sp>
        <p:nvSpPr>
          <p:cNvPr id="77"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image (small text)">
    <p:spTree>
      <p:nvGrpSpPr>
        <p:cNvPr id="1" name=""/>
        <p:cNvGrpSpPr/>
        <p:nvPr/>
      </p:nvGrpSpPr>
      <p:grpSpPr>
        <a:xfrm>
          <a:off x="0" y="0"/>
          <a:ext cx="0" cy="0"/>
          <a:chOff x="0" y="0"/>
          <a:chExt cx="0" cy="0"/>
        </a:xfrm>
      </p:grpSpPr>
      <p:sp>
        <p:nvSpPr>
          <p:cNvPr id="84"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85" name="Rektangel"/>
          <p:cNvSpPr txBox="1"/>
          <p:nvPr/>
        </p:nvSpPr>
        <p:spPr>
          <a:xfrm>
            <a:off x="895176" y="569875"/>
            <a:ext cx="3328375" cy="889541"/>
          </a:xfrm>
          <a:prstGeom prst="rect">
            <a:avLst/>
          </a:prstGeom>
          <a:ln w="12700">
            <a:miter lim="400000"/>
          </a:ln>
        </p:spPr>
        <p:txBody>
          <a:bodyPr lIns="50800" tIns="50800" rIns="50800" bIns="50800">
            <a:normAutofit fontScale="100000" lnSpcReduction="0"/>
          </a:bodyPr>
          <a:lstStyle/>
          <a:p>
            <a:pPr algn="l">
              <a:lnSpc>
                <a:spcPct val="140000"/>
              </a:lnSpc>
            </a:pPr>
          </a:p>
        </p:txBody>
      </p:sp>
      <p:sp>
        <p:nvSpPr>
          <p:cNvPr id="86" name="Image descrtipton / additional information"/>
          <p:cNvSpPr txBox="1"/>
          <p:nvPr>
            <p:ph type="body" sz="quarter" idx="21" hasCustomPrompt="1"/>
          </p:nvPr>
        </p:nvSpPr>
        <p:spPr>
          <a:xfrm>
            <a:off x="14521350" y="11307188"/>
            <a:ext cx="7562592" cy="636979"/>
          </a:xfrm>
          <a:prstGeom prst="rect">
            <a:avLst/>
          </a:prstGeom>
        </p:spPr>
        <p:txBody>
          <a:bodyPr lIns="45719" tIns="45719" rIns="45719" bIns="45719" anchor="t"/>
          <a:lstStyle>
            <a:lvl1pPr marL="0" indent="0" algn="ctr">
              <a:spcBef>
                <a:spcPts val="0"/>
              </a:spcBef>
              <a:buSzTx/>
              <a:buNone/>
              <a:defRPr sz="1200">
                <a:latin typeface="Haffer XH Regular"/>
                <a:ea typeface="Haffer XH Regular"/>
                <a:cs typeface="Haffer XH Regular"/>
                <a:sym typeface="Haffer XH Regular"/>
              </a:defRPr>
            </a:lvl1pPr>
          </a:lstStyle>
          <a:p>
            <a:pPr/>
            <a:r>
              <a:t>Image descrtipton / additional information</a:t>
            </a:r>
          </a:p>
        </p:txBody>
      </p:sp>
      <p:sp>
        <p:nvSpPr>
          <p:cNvPr id="87" name="Linje"/>
          <p:cNvSpPr/>
          <p:nvPr/>
        </p:nvSpPr>
        <p:spPr>
          <a:xfrm flipV="1">
            <a:off x="12191999" y="-7830"/>
            <a:ext cx="1" cy="13731660"/>
          </a:xfrm>
          <a:prstGeom prst="line">
            <a:avLst/>
          </a:prstGeom>
          <a:ln w="19050">
            <a:solidFill>
              <a:srgbClr val="000000"/>
            </a:solidFill>
            <a:miter lim="400000"/>
          </a:ln>
        </p:spPr>
        <p:txBody>
          <a:bodyPr lIns="50800" tIns="50800" rIns="50800" bIns="50800" anchor="ctr"/>
          <a:lstStyle/>
          <a:p>
            <a:pPr>
              <a:lnSpc>
                <a:spcPct val="120000"/>
              </a:lnSpc>
              <a:defRPr sz="1000"/>
            </a:pPr>
          </a:p>
        </p:txBody>
      </p:sp>
      <p:sp>
        <p:nvSpPr>
          <p:cNvPr id="88" name="Your message here"/>
          <p:cNvSpPr txBox="1"/>
          <p:nvPr>
            <p:ph type="title" hasCustomPrompt="1"/>
          </p:nvPr>
        </p:nvSpPr>
        <p:spPr>
          <a:xfrm>
            <a:off x="2326552" y="1718799"/>
            <a:ext cx="7586897" cy="9446634"/>
          </a:xfrm>
          <a:prstGeom prst="rect">
            <a:avLst/>
          </a:prstGeom>
        </p:spPr>
        <p:txBody>
          <a:bodyPr>
            <a:noAutofit/>
          </a:bodyPr>
          <a:lstStyle>
            <a:lvl1pPr algn="l" defTabSz="2438338">
              <a:lnSpc>
                <a:spcPct val="80000"/>
              </a:lnSpc>
              <a:defRPr sz="7000">
                <a:latin typeface="+mn-lt"/>
                <a:ea typeface="+mn-ea"/>
                <a:cs typeface="+mn-cs"/>
                <a:sym typeface="Victor Serif 50 Medium"/>
              </a:defRPr>
            </a:lvl1pPr>
          </a:lstStyle>
          <a:p>
            <a:pPr/>
            <a:r>
              <a:t>Your message here</a:t>
            </a:r>
          </a:p>
        </p:txBody>
      </p:sp>
      <p:sp>
        <p:nvSpPr>
          <p:cNvPr id="89" name="Bild"/>
          <p:cNvSpPr/>
          <p:nvPr>
            <p:ph type="pic" sz="half" idx="22"/>
          </p:nvPr>
        </p:nvSpPr>
        <p:spPr>
          <a:xfrm>
            <a:off x="13475628" y="1615110"/>
            <a:ext cx="9654075" cy="9654074"/>
          </a:xfrm>
          <a:prstGeom prst="rect">
            <a:avLst/>
          </a:prstGeom>
        </p:spPr>
        <p:txBody>
          <a:bodyPr lIns="91439" tIns="45719" rIns="91439" bIns="45719" anchor="t">
            <a:noAutofit/>
          </a:bodyPr>
          <a:lstStyle/>
          <a:p>
            <a:pPr/>
          </a:p>
        </p:txBody>
      </p:sp>
      <p:sp>
        <p:nvSpPr>
          <p:cNvPr id="90"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text and image">
    <p:spTree>
      <p:nvGrpSpPr>
        <p:cNvPr id="1" name=""/>
        <p:cNvGrpSpPr/>
        <p:nvPr/>
      </p:nvGrpSpPr>
      <p:grpSpPr>
        <a:xfrm>
          <a:off x="0" y="0"/>
          <a:ext cx="0" cy="0"/>
          <a:chOff x="0" y="0"/>
          <a:chExt cx="0" cy="0"/>
        </a:xfrm>
      </p:grpSpPr>
      <p:sp>
        <p:nvSpPr>
          <p:cNvPr id="97"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98" name="Rektangel"/>
          <p:cNvSpPr txBox="1"/>
          <p:nvPr/>
        </p:nvSpPr>
        <p:spPr>
          <a:xfrm>
            <a:off x="895176" y="569875"/>
            <a:ext cx="3328375" cy="889541"/>
          </a:xfrm>
          <a:prstGeom prst="rect">
            <a:avLst/>
          </a:prstGeom>
          <a:ln w="12700">
            <a:miter lim="400000"/>
          </a:ln>
        </p:spPr>
        <p:txBody>
          <a:bodyPr lIns="50800" tIns="50800" rIns="50800" bIns="50800">
            <a:normAutofit fontScale="100000" lnSpcReduction="0"/>
          </a:bodyPr>
          <a:lstStyle/>
          <a:p>
            <a:pPr algn="l">
              <a:lnSpc>
                <a:spcPct val="140000"/>
              </a:lnSpc>
            </a:pPr>
          </a:p>
        </p:txBody>
      </p:sp>
      <p:sp>
        <p:nvSpPr>
          <p:cNvPr id="99" name="Header"/>
          <p:cNvSpPr txBox="1"/>
          <p:nvPr>
            <p:ph type="title" hasCustomPrompt="1"/>
          </p:nvPr>
        </p:nvSpPr>
        <p:spPr>
          <a:xfrm>
            <a:off x="2299404" y="1709580"/>
            <a:ext cx="7570788" cy="3516360"/>
          </a:xfrm>
          <a:prstGeom prst="rect">
            <a:avLst/>
          </a:prstGeom>
        </p:spPr>
        <p:txBody>
          <a:bodyPr anchor="b">
            <a:noAutofit/>
          </a:bodyPr>
          <a:lstStyle>
            <a:lvl1pPr algn="l" defTabSz="2438338">
              <a:lnSpc>
                <a:spcPct val="80000"/>
              </a:lnSpc>
              <a:defRPr sz="7000">
                <a:latin typeface="+mn-lt"/>
                <a:ea typeface="+mn-ea"/>
                <a:cs typeface="+mn-cs"/>
                <a:sym typeface="Victor Serif 50 Medium"/>
              </a:defRPr>
            </a:lvl1pPr>
          </a:lstStyle>
          <a:p>
            <a:pPr/>
            <a:r>
              <a:t>Header</a:t>
            </a:r>
          </a:p>
        </p:txBody>
      </p:sp>
      <p:sp>
        <p:nvSpPr>
          <p:cNvPr id="100" name="Brödtext nivå ett…"/>
          <p:cNvSpPr txBox="1"/>
          <p:nvPr>
            <p:ph type="body" sz="quarter" idx="1" hasCustomPrompt="1"/>
          </p:nvPr>
        </p:nvSpPr>
        <p:spPr>
          <a:xfrm>
            <a:off x="2299404" y="6193302"/>
            <a:ext cx="7570788" cy="5722096"/>
          </a:xfrm>
          <a:prstGeom prst="rect">
            <a:avLst/>
          </a:prstGeom>
        </p:spPr>
        <p:txBody>
          <a:bodyPr anchor="t">
            <a:noAutofit/>
          </a:bodyPr>
          <a:lstStyle>
            <a:lvl1pPr marL="0" indent="0" defTabSz="2438338">
              <a:lnSpc>
                <a:spcPct val="150000"/>
              </a:lnSpc>
              <a:spcBef>
                <a:spcPts val="4500"/>
              </a:spcBef>
              <a:buSzTx/>
              <a:buNone/>
              <a:defRPr sz="4500">
                <a:latin typeface="Haffer XH Regular"/>
                <a:ea typeface="Haffer XH Regular"/>
                <a:cs typeface="Haffer XH Regular"/>
                <a:sym typeface="Haffer XH Regular"/>
              </a:defRPr>
            </a:lvl1pPr>
            <a:lvl2pPr marL="0" indent="457200" defTabSz="2438338">
              <a:lnSpc>
                <a:spcPct val="150000"/>
              </a:lnSpc>
              <a:spcBef>
                <a:spcPts val="4500"/>
              </a:spcBef>
              <a:buSzTx/>
              <a:buNone/>
              <a:defRPr sz="4500">
                <a:latin typeface="Haffer XH Regular"/>
                <a:ea typeface="Haffer XH Regular"/>
                <a:cs typeface="Haffer XH Regular"/>
                <a:sym typeface="Haffer XH Regular"/>
              </a:defRPr>
            </a:lvl2pPr>
            <a:lvl3pPr marL="0" indent="914400" defTabSz="2438338">
              <a:lnSpc>
                <a:spcPct val="150000"/>
              </a:lnSpc>
              <a:spcBef>
                <a:spcPts val="4500"/>
              </a:spcBef>
              <a:buSzTx/>
              <a:buNone/>
              <a:defRPr sz="4500">
                <a:latin typeface="Haffer XH Regular"/>
                <a:ea typeface="Haffer XH Regular"/>
                <a:cs typeface="Haffer XH Regular"/>
                <a:sym typeface="Haffer XH Regular"/>
              </a:defRPr>
            </a:lvl3pPr>
            <a:lvl4pPr marL="0" indent="1371600" defTabSz="2438338">
              <a:lnSpc>
                <a:spcPct val="150000"/>
              </a:lnSpc>
              <a:spcBef>
                <a:spcPts val="4500"/>
              </a:spcBef>
              <a:buSzTx/>
              <a:buNone/>
              <a:defRPr sz="4500">
                <a:latin typeface="Haffer XH Regular"/>
                <a:ea typeface="Haffer XH Regular"/>
                <a:cs typeface="Haffer XH Regular"/>
                <a:sym typeface="Haffer XH Regular"/>
              </a:defRPr>
            </a:lvl4pPr>
            <a:lvl5pPr marL="0" indent="1828800" defTabSz="2438338">
              <a:lnSpc>
                <a:spcPct val="150000"/>
              </a:lnSpc>
              <a:spcBef>
                <a:spcPts val="4500"/>
              </a:spcBef>
              <a:buSzTx/>
              <a:buNone/>
              <a:defRPr sz="4500">
                <a:latin typeface="Haffer XH Regular"/>
                <a:ea typeface="Haffer XH Regular"/>
                <a:cs typeface="Haffer XH Regular"/>
                <a:sym typeface="Haffer XH Regular"/>
              </a:defRPr>
            </a:lvl5pPr>
          </a:lstStyle>
          <a:p>
            <a:pPr/>
            <a:r>
              <a:t>Content</a:t>
            </a:r>
          </a:p>
          <a:p>
            <a:pPr lvl="1"/>
            <a:r>
              <a:t/>
            </a:r>
          </a:p>
          <a:p>
            <a:pPr lvl="2"/>
            <a:r>
              <a:t/>
            </a:r>
          </a:p>
          <a:p>
            <a:pPr lvl="3"/>
            <a:r>
              <a:t/>
            </a:r>
          </a:p>
          <a:p>
            <a:pPr lvl="4"/>
            <a:r>
              <a:t/>
            </a:r>
          </a:p>
        </p:txBody>
      </p:sp>
      <p:sp>
        <p:nvSpPr>
          <p:cNvPr id="101" name="Linje"/>
          <p:cNvSpPr/>
          <p:nvPr/>
        </p:nvSpPr>
        <p:spPr>
          <a:xfrm flipV="1">
            <a:off x="12191999" y="-7830"/>
            <a:ext cx="1" cy="13731660"/>
          </a:xfrm>
          <a:prstGeom prst="line">
            <a:avLst/>
          </a:prstGeom>
          <a:ln w="19050">
            <a:solidFill>
              <a:srgbClr val="000000"/>
            </a:solidFill>
            <a:miter lim="400000"/>
          </a:ln>
        </p:spPr>
        <p:txBody>
          <a:bodyPr lIns="50800" tIns="50800" rIns="50800" bIns="50800" anchor="ctr"/>
          <a:lstStyle/>
          <a:p>
            <a:pPr>
              <a:lnSpc>
                <a:spcPct val="120000"/>
              </a:lnSpc>
              <a:defRPr sz="1000"/>
            </a:pPr>
          </a:p>
        </p:txBody>
      </p:sp>
      <p:sp>
        <p:nvSpPr>
          <p:cNvPr id="102" name="Image descrtipton / additional information"/>
          <p:cNvSpPr txBox="1"/>
          <p:nvPr>
            <p:ph type="body" sz="quarter" idx="21" hasCustomPrompt="1"/>
          </p:nvPr>
        </p:nvSpPr>
        <p:spPr>
          <a:xfrm>
            <a:off x="14521350" y="11307188"/>
            <a:ext cx="7562592" cy="636979"/>
          </a:xfrm>
          <a:prstGeom prst="rect">
            <a:avLst/>
          </a:prstGeom>
        </p:spPr>
        <p:txBody>
          <a:bodyPr lIns="45719" tIns="45719" rIns="45719" bIns="45719" anchor="t"/>
          <a:lstStyle>
            <a:lvl1pPr marL="0" indent="0" algn="ctr">
              <a:spcBef>
                <a:spcPts val="0"/>
              </a:spcBef>
              <a:buSzTx/>
              <a:buNone/>
              <a:defRPr sz="1200">
                <a:latin typeface="Haffer XH Regular"/>
                <a:ea typeface="Haffer XH Regular"/>
                <a:cs typeface="Haffer XH Regular"/>
                <a:sym typeface="Haffer XH Regular"/>
              </a:defRPr>
            </a:lvl1pPr>
          </a:lstStyle>
          <a:p>
            <a:pPr/>
            <a:r>
              <a:t>Image descrtipton / additional information</a:t>
            </a:r>
          </a:p>
        </p:txBody>
      </p:sp>
      <p:sp>
        <p:nvSpPr>
          <p:cNvPr id="103" name="Bild"/>
          <p:cNvSpPr/>
          <p:nvPr>
            <p:ph type="pic" sz="half" idx="22"/>
          </p:nvPr>
        </p:nvSpPr>
        <p:spPr>
          <a:xfrm>
            <a:off x="13475628" y="1615110"/>
            <a:ext cx="9654075" cy="9654074"/>
          </a:xfrm>
          <a:prstGeom prst="rect">
            <a:avLst/>
          </a:prstGeom>
        </p:spPr>
        <p:txBody>
          <a:bodyPr lIns="91439" tIns="45719" rIns="91439" bIns="45719" anchor="t">
            <a:noAutofit/>
          </a:bodyPr>
          <a:lstStyle/>
          <a:p>
            <a:pPr/>
          </a:p>
        </p:txBody>
      </p:sp>
      <p:sp>
        <p:nvSpPr>
          <p:cNvPr id="104"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de with text and image (kopia)">
    <p:spTree>
      <p:nvGrpSpPr>
        <p:cNvPr id="1" name=""/>
        <p:cNvGrpSpPr/>
        <p:nvPr/>
      </p:nvGrpSpPr>
      <p:grpSpPr>
        <a:xfrm>
          <a:off x="0" y="0"/>
          <a:ext cx="0" cy="0"/>
          <a:chOff x="0" y="0"/>
          <a:chExt cx="0" cy="0"/>
        </a:xfrm>
      </p:grpSpPr>
      <p:sp>
        <p:nvSpPr>
          <p:cNvPr id="111" name="Rektangel"/>
          <p:cNvSpPr/>
          <p:nvPr/>
        </p:nvSpPr>
        <p:spPr>
          <a:xfrm>
            <a:off x="-1203" y="0"/>
            <a:ext cx="24386406" cy="13716001"/>
          </a:xfrm>
          <a:prstGeom prst="rect">
            <a:avLst/>
          </a:prstGeom>
          <a:solidFill>
            <a:srgbClr val="F3F1E5"/>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p>
        </p:txBody>
      </p:sp>
      <p:sp>
        <p:nvSpPr>
          <p:cNvPr id="112" name="Presentation title…"/>
          <p:cNvSpPr txBox="1"/>
          <p:nvPr/>
        </p:nvSpPr>
        <p:spPr>
          <a:xfrm>
            <a:off x="895176" y="569875"/>
            <a:ext cx="3328375" cy="8895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l">
              <a:lnSpc>
                <a:spcPct val="140000"/>
              </a:lnSpc>
            </a:pPr>
            <a:r>
              <a:t>Presentation title</a:t>
            </a:r>
          </a:p>
          <a:p>
            <a:pPr algn="l">
              <a:lnSpc>
                <a:spcPct val="140000"/>
              </a:lnSpc>
            </a:pPr>
            <a:r>
              <a:t>Month, day and year</a:t>
            </a:r>
          </a:p>
        </p:txBody>
      </p:sp>
      <p:sp>
        <p:nvSpPr>
          <p:cNvPr id="113" name="Header"/>
          <p:cNvSpPr txBox="1"/>
          <p:nvPr>
            <p:ph type="title" hasCustomPrompt="1"/>
          </p:nvPr>
        </p:nvSpPr>
        <p:spPr>
          <a:xfrm>
            <a:off x="2299404" y="1709580"/>
            <a:ext cx="7570788" cy="3516360"/>
          </a:xfrm>
          <a:prstGeom prst="rect">
            <a:avLst/>
          </a:prstGeom>
        </p:spPr>
        <p:txBody>
          <a:bodyPr anchor="b">
            <a:noAutofit/>
          </a:bodyPr>
          <a:lstStyle>
            <a:lvl1pPr algn="l" defTabSz="2438338">
              <a:lnSpc>
                <a:spcPct val="80000"/>
              </a:lnSpc>
              <a:defRPr sz="7000">
                <a:latin typeface="+mn-lt"/>
                <a:ea typeface="+mn-ea"/>
                <a:cs typeface="+mn-cs"/>
                <a:sym typeface="Victor Serif 50 Medium"/>
              </a:defRPr>
            </a:lvl1pPr>
          </a:lstStyle>
          <a:p>
            <a:pPr/>
            <a:r>
              <a:t>Header</a:t>
            </a:r>
          </a:p>
        </p:txBody>
      </p:sp>
      <p:sp>
        <p:nvSpPr>
          <p:cNvPr id="114" name="Brödtext nivå ett…"/>
          <p:cNvSpPr txBox="1"/>
          <p:nvPr>
            <p:ph type="body" sz="quarter" idx="1" hasCustomPrompt="1"/>
          </p:nvPr>
        </p:nvSpPr>
        <p:spPr>
          <a:xfrm>
            <a:off x="2299404" y="6193302"/>
            <a:ext cx="7570788" cy="4979789"/>
          </a:xfrm>
          <a:prstGeom prst="rect">
            <a:avLst/>
          </a:prstGeom>
        </p:spPr>
        <p:txBody>
          <a:bodyPr anchor="t">
            <a:noAutofit/>
          </a:bodyPr>
          <a:lstStyle>
            <a:lvl1pPr marL="0" indent="0" defTabSz="2438338">
              <a:lnSpc>
                <a:spcPct val="150000"/>
              </a:lnSpc>
              <a:spcBef>
                <a:spcPts val="4500"/>
              </a:spcBef>
              <a:buSzTx/>
              <a:buNone/>
              <a:defRPr sz="2000">
                <a:latin typeface="Haffer XH Regular"/>
                <a:ea typeface="Haffer XH Regular"/>
                <a:cs typeface="Haffer XH Regular"/>
                <a:sym typeface="Haffer XH Regular"/>
              </a:defRPr>
            </a:lvl1pPr>
            <a:lvl2pPr marL="0" indent="457200" defTabSz="2438338">
              <a:lnSpc>
                <a:spcPct val="150000"/>
              </a:lnSpc>
              <a:spcBef>
                <a:spcPts val="4500"/>
              </a:spcBef>
              <a:buSzTx/>
              <a:buNone/>
              <a:defRPr sz="2000">
                <a:latin typeface="Haffer XH Regular"/>
                <a:ea typeface="Haffer XH Regular"/>
                <a:cs typeface="Haffer XH Regular"/>
                <a:sym typeface="Haffer XH Regular"/>
              </a:defRPr>
            </a:lvl2pPr>
            <a:lvl3pPr marL="0" indent="914400" defTabSz="2438338">
              <a:lnSpc>
                <a:spcPct val="150000"/>
              </a:lnSpc>
              <a:spcBef>
                <a:spcPts val="4500"/>
              </a:spcBef>
              <a:buSzTx/>
              <a:buNone/>
              <a:defRPr sz="2000">
                <a:latin typeface="Haffer XH Regular"/>
                <a:ea typeface="Haffer XH Regular"/>
                <a:cs typeface="Haffer XH Regular"/>
                <a:sym typeface="Haffer XH Regular"/>
              </a:defRPr>
            </a:lvl3pPr>
            <a:lvl4pPr marL="0" indent="1371600" defTabSz="2438338">
              <a:lnSpc>
                <a:spcPct val="150000"/>
              </a:lnSpc>
              <a:spcBef>
                <a:spcPts val="4500"/>
              </a:spcBef>
              <a:buSzTx/>
              <a:buNone/>
              <a:defRPr sz="2000">
                <a:latin typeface="Haffer XH Regular"/>
                <a:ea typeface="Haffer XH Regular"/>
                <a:cs typeface="Haffer XH Regular"/>
                <a:sym typeface="Haffer XH Regular"/>
              </a:defRPr>
            </a:lvl4pPr>
            <a:lvl5pPr marL="0" indent="1828800" defTabSz="2438338">
              <a:lnSpc>
                <a:spcPct val="150000"/>
              </a:lnSpc>
              <a:spcBef>
                <a:spcPts val="4500"/>
              </a:spcBef>
              <a:buSzTx/>
              <a:buNone/>
              <a:defRPr sz="2000">
                <a:latin typeface="Haffer XH Regular"/>
                <a:ea typeface="Haffer XH Regular"/>
                <a:cs typeface="Haffer XH Regular"/>
                <a:sym typeface="Haffer XH Regular"/>
              </a:defRPr>
            </a:lvl5pPr>
          </a:lstStyle>
          <a:p>
            <a:pPr/>
            <a:r>
              <a:t>Content</a:t>
            </a:r>
          </a:p>
          <a:p>
            <a:pPr lvl="1"/>
            <a:r>
              <a:t/>
            </a:r>
          </a:p>
          <a:p>
            <a:pPr lvl="2"/>
            <a:r>
              <a:t/>
            </a:r>
          </a:p>
          <a:p>
            <a:pPr lvl="3"/>
            <a:r>
              <a:t/>
            </a:r>
          </a:p>
          <a:p>
            <a:pPr lvl="4"/>
            <a:r>
              <a:t/>
            </a:r>
          </a:p>
        </p:txBody>
      </p:sp>
      <p:sp>
        <p:nvSpPr>
          <p:cNvPr id="115" name="Linje"/>
          <p:cNvSpPr/>
          <p:nvPr/>
        </p:nvSpPr>
        <p:spPr>
          <a:xfrm flipV="1">
            <a:off x="12191999" y="-7830"/>
            <a:ext cx="1" cy="13731660"/>
          </a:xfrm>
          <a:prstGeom prst="line">
            <a:avLst/>
          </a:prstGeom>
          <a:ln w="19050">
            <a:solidFill>
              <a:srgbClr val="000000"/>
            </a:solidFill>
            <a:miter lim="400000"/>
          </a:ln>
        </p:spPr>
        <p:txBody>
          <a:bodyPr lIns="50800" tIns="50800" rIns="50800" bIns="50800" anchor="ctr"/>
          <a:lstStyle/>
          <a:p>
            <a:pPr>
              <a:lnSpc>
                <a:spcPct val="120000"/>
              </a:lnSpc>
              <a:defRPr sz="1000"/>
            </a:pPr>
          </a:p>
        </p:txBody>
      </p:sp>
      <p:sp>
        <p:nvSpPr>
          <p:cNvPr id="116" name="Image descrtipton / additional information"/>
          <p:cNvSpPr txBox="1"/>
          <p:nvPr>
            <p:ph type="body" sz="quarter" idx="21" hasCustomPrompt="1"/>
          </p:nvPr>
        </p:nvSpPr>
        <p:spPr>
          <a:xfrm>
            <a:off x="14521350" y="11307188"/>
            <a:ext cx="7562592" cy="636979"/>
          </a:xfrm>
          <a:prstGeom prst="rect">
            <a:avLst/>
          </a:prstGeom>
        </p:spPr>
        <p:txBody>
          <a:bodyPr lIns="45719" tIns="45719" rIns="45719" bIns="45719" anchor="t"/>
          <a:lstStyle>
            <a:lvl1pPr marL="0" indent="0" algn="ctr">
              <a:spcBef>
                <a:spcPts val="0"/>
              </a:spcBef>
              <a:buSzTx/>
              <a:buNone/>
              <a:defRPr sz="1200">
                <a:latin typeface="Haffer XH Regular"/>
                <a:ea typeface="Haffer XH Regular"/>
                <a:cs typeface="Haffer XH Regular"/>
                <a:sym typeface="Haffer XH Regular"/>
              </a:defRPr>
            </a:lvl1pPr>
          </a:lstStyle>
          <a:p>
            <a:pPr/>
            <a:r>
              <a:t>Image descrtipton / additional information</a:t>
            </a:r>
          </a:p>
        </p:txBody>
      </p:sp>
      <p:sp>
        <p:nvSpPr>
          <p:cNvPr id="117" name="Bild"/>
          <p:cNvSpPr/>
          <p:nvPr>
            <p:ph type="pic" sz="half" idx="22"/>
          </p:nvPr>
        </p:nvSpPr>
        <p:spPr>
          <a:xfrm>
            <a:off x="13475628" y="1615110"/>
            <a:ext cx="9654075" cy="9654074"/>
          </a:xfrm>
          <a:prstGeom prst="rect">
            <a:avLst/>
          </a:prstGeom>
        </p:spPr>
        <p:txBody>
          <a:bodyPr lIns="91439" tIns="45719" rIns="91439" bIns="45719" anchor="t">
            <a:noAutofit/>
          </a:bodyPr>
          <a:lstStyle/>
          <a:p>
            <a:pPr/>
          </a:p>
        </p:txBody>
      </p:sp>
      <p:sp>
        <p:nvSpPr>
          <p:cNvPr id="118" name="Diabildsnummer"/>
          <p:cNvSpPr txBox="1"/>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 Id="rId34" Type="http://schemas.openxmlformats.org/officeDocument/2006/relationships/slideLayout" Target="../slideLayouts/slideLayout33.xml"/><Relationship Id="rId35" Type="http://schemas.openxmlformats.org/officeDocument/2006/relationships/slideLayout" Target="../slideLayouts/slideLayout34.xml"/><Relationship Id="rId36" Type="http://schemas.openxmlformats.org/officeDocument/2006/relationships/slideLayout" Target="../slideLayouts/slideLayout35.xml"/><Relationship Id="rId37" Type="http://schemas.openxmlformats.org/officeDocument/2006/relationships/slideLayout" Target="../slideLayouts/slideLayout36.xml"/><Relationship Id="rId38" Type="http://schemas.openxmlformats.org/officeDocument/2006/relationships/slideLayout" Target="../slideLayouts/slideLayout37.xml"/><Relationship Id="rId39" Type="http://schemas.openxmlformats.org/officeDocument/2006/relationships/slideLayout" Target="../slideLayouts/slideLayout38.xml"/><Relationship Id="rId40" Type="http://schemas.openxmlformats.org/officeDocument/2006/relationships/slideLayout" Target="../slideLayouts/slideLayout39.xml"/><Relationship Id="rId41" Type="http://schemas.openxmlformats.org/officeDocument/2006/relationships/slideLayout" Target="../slideLayouts/slideLayout40.xml"/><Relationship Id="rId42" Type="http://schemas.openxmlformats.org/officeDocument/2006/relationships/slideLayout" Target="../slideLayouts/slideLayout41.xml"/><Relationship Id="rId43" Type="http://schemas.openxmlformats.org/officeDocument/2006/relationships/slideLayout" Target="../slideLayouts/slideLayout42.xml"/><Relationship Id="rId44" Type="http://schemas.openxmlformats.org/officeDocument/2006/relationships/slideLayout" Target="../slideLayouts/slideLayout43.xml"/><Relationship Id="rId45" Type="http://schemas.openxmlformats.org/officeDocument/2006/relationships/slideLayout" Target="../slideLayouts/slideLayout44.xml"/><Relationship Id="rId46" Type="http://schemas.openxmlformats.org/officeDocument/2006/relationships/slideLayout" Target="../slideLayouts/slideLayout45.xml"/><Relationship Id="rId47" Type="http://schemas.openxmlformats.org/officeDocument/2006/relationships/slideLayout" Target="../slideLayouts/slideLayout46.xml"/><Relationship Id="rId48" Type="http://schemas.openxmlformats.org/officeDocument/2006/relationships/slideLayout" Target="../slideLayouts/slideLayout47.xml"/><Relationship Id="rId49" Type="http://schemas.openxmlformats.org/officeDocument/2006/relationships/slideLayout" Target="../slideLayouts/slideLayout48.xml"/><Relationship Id="rId50" Type="http://schemas.openxmlformats.org/officeDocument/2006/relationships/slideLayout" Target="../slideLayouts/slideLayout49.xml"/><Relationship Id="rId51" Type="http://schemas.openxmlformats.org/officeDocument/2006/relationships/slideLayout" Target="../slideLayouts/slideLayout50.xml"/><Relationship Id="rId52" Type="http://schemas.openxmlformats.org/officeDocument/2006/relationships/slideLayout" Target="../slideLayouts/slideLayout51.xml"/><Relationship Id="rId53" Type="http://schemas.openxmlformats.org/officeDocument/2006/relationships/slideLayout" Target="../slideLayouts/slideLayout52.xml"/><Relationship Id="rId54" Type="http://schemas.openxmlformats.org/officeDocument/2006/relationships/slideLayout" Target="../slideLayouts/slideLayout53.xml"/><Relationship Id="rId55" Type="http://schemas.openxmlformats.org/officeDocument/2006/relationships/slideLayout" Target="../slideLayouts/slideLayout54.xml"/><Relationship Id="rId56"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Brödtext nivå ett…"/>
          <p:cNvSpPr txBox="1"/>
          <p:nvPr>
            <p:ph type="body" idx="1"/>
          </p:nvPr>
        </p:nvSpPr>
        <p:spPr>
          <a:xfrm>
            <a:off x="1689100" y="1778000"/>
            <a:ext cx="21005800" cy="1016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Brödtext nivå ett</a:t>
            </a:r>
          </a:p>
          <a:p>
            <a:pPr lvl="1"/>
            <a:r>
              <a:t>Brödtext nivå två</a:t>
            </a:r>
          </a:p>
          <a:p>
            <a:pPr lvl="2"/>
            <a:r>
              <a:t>Brödtext nivå tre</a:t>
            </a:r>
          </a:p>
          <a:p>
            <a:pPr lvl="3"/>
            <a:r>
              <a:t>Brödtext nivå fyra</a:t>
            </a:r>
          </a:p>
          <a:p>
            <a:pPr lvl="4"/>
            <a:r>
              <a:t>Brödtext nivå fem</a:t>
            </a:r>
          </a:p>
        </p:txBody>
      </p:sp>
      <p:sp>
        <p:nvSpPr>
          <p:cNvPr id="3" name="Titeltext"/>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Titeltext</a:t>
            </a:r>
          </a:p>
        </p:txBody>
      </p:sp>
      <p:sp>
        <p:nvSpPr>
          <p:cNvPr id="4" name="Diabildsnummer"/>
          <p:cNvSpPr txBox="1"/>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sz="24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Lst>
  <p:transition xmlns:p14="http://schemas.microsoft.com/office/powerpoint/2010/main" spd="med" advClick="1"/>
  <p:txStyles>
    <p:titleStyle>
      <a:lvl1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Light"/>
          <a:ea typeface="Helvetica Light"/>
          <a:cs typeface="Helvetica Light"/>
          <a:sym typeface="Helvetica Light"/>
        </a:defRPr>
      </a:lvl1pPr>
      <a:lvl2pPr marL="0" marR="0" indent="457200" algn="ctr" defTabSz="82550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Light"/>
          <a:ea typeface="Helvetica Light"/>
          <a:cs typeface="Helvetica Light"/>
          <a:sym typeface="Helvetica Light"/>
        </a:defRPr>
      </a:lvl2pPr>
      <a:lvl3pPr marL="0" marR="0" indent="914400" algn="ctr" defTabSz="82550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Light"/>
          <a:ea typeface="Helvetica Light"/>
          <a:cs typeface="Helvetica Light"/>
          <a:sym typeface="Helvetica Light"/>
        </a:defRPr>
      </a:lvl3pPr>
      <a:lvl4pPr marL="0" marR="0" indent="1371600" algn="ctr" defTabSz="82550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Light"/>
          <a:ea typeface="Helvetica Light"/>
          <a:cs typeface="Helvetica Light"/>
          <a:sym typeface="Helvetica Light"/>
        </a:defRPr>
      </a:lvl4pPr>
      <a:lvl5pPr marL="0" marR="0" indent="1828800" algn="ctr" defTabSz="82550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Light"/>
          <a:ea typeface="Helvetica Light"/>
          <a:cs typeface="Helvetica Light"/>
          <a:sym typeface="Helvetica Light"/>
        </a:defRPr>
      </a:lvl5pPr>
      <a:lvl6pPr marL="0" marR="0" indent="2286000" algn="ctr" defTabSz="82550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Light"/>
          <a:ea typeface="Helvetica Light"/>
          <a:cs typeface="Helvetica Light"/>
          <a:sym typeface="Helvetica Light"/>
        </a:defRPr>
      </a:lvl6pPr>
      <a:lvl7pPr marL="0" marR="0" indent="2743200" algn="ctr" defTabSz="82550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Light"/>
          <a:ea typeface="Helvetica Light"/>
          <a:cs typeface="Helvetica Light"/>
          <a:sym typeface="Helvetica Light"/>
        </a:defRPr>
      </a:lvl7pPr>
      <a:lvl8pPr marL="0" marR="0" indent="3200400" algn="ctr" defTabSz="82550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Light"/>
          <a:ea typeface="Helvetica Light"/>
          <a:cs typeface="Helvetica Light"/>
          <a:sym typeface="Helvetica Light"/>
        </a:defRPr>
      </a:lvl8pPr>
      <a:lvl9pPr marL="0" marR="0" indent="3657600" algn="ctr" defTabSz="82550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Light"/>
          <a:ea typeface="Helvetica Light"/>
          <a:cs typeface="Helvetica Light"/>
          <a:sym typeface="Helvetica Light"/>
        </a:defRPr>
      </a:lvl9pPr>
    </p:titleStyle>
    <p:bodyStyle>
      <a:lvl1pPr marL="635000" marR="0" indent="-635000" algn="l" defTabSz="825500" latinLnBrk="0">
        <a:lnSpc>
          <a:spcPct val="100000"/>
        </a:lnSpc>
        <a:spcBef>
          <a:spcPts val="5900"/>
        </a:spcBef>
        <a:spcAft>
          <a:spcPts val="0"/>
        </a:spcAft>
        <a:buClrTx/>
        <a:buSzPct val="125000"/>
        <a:buFontTx/>
        <a:buChar char="•"/>
        <a:tabLst/>
        <a:defRPr b="0" baseline="0" cap="none" i="0" spc="0" strike="noStrike" sz="4800" u="none">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b="0" baseline="0" cap="none" i="0" spc="0" strike="noStrike" sz="4800" u="none">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b="0" baseline="0" cap="none" i="0" spc="0" strike="noStrike" sz="4800" u="none">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b="0" baseline="0" cap="none" i="0" spc="0" strike="noStrike" sz="4800" u="none">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b="0" baseline="0" cap="none" i="0" spc="0" strike="noStrike" sz="4800" u="none">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b="0" baseline="0" cap="none" i="0" spc="0" strike="noStrike" sz="4800" u="none">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b="0" baseline="0" cap="none" i="0" spc="0" strike="noStrike" sz="4800" u="none">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b="0" baseline="0" cap="none" i="0" spc="0" strike="noStrike" sz="4800" u="none">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b="0" baseline="0" cap="none" i="0" spc="0" strike="noStrike" sz="4800" u="none">
          <a:solidFill>
            <a:srgbClr val="000000"/>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1pPr>
      <a:lvl2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2pPr>
      <a:lvl3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3pPr>
      <a:lvl4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4pPr>
      <a:lvl5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5pPr>
      <a:lvl6pPr marL="0" marR="0" indent="2286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6pPr>
      <a:lvl7pPr marL="0" marR="0" indent="2743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7pPr>
      <a:lvl8pPr marL="0" marR="0" indent="3200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8pPr>
      <a:lvl9pPr marL="0" marR="0" indent="3657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9.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1.xml"/><Relationship Id="rId3" Type="http://schemas.openxmlformats.org/officeDocument/2006/relationships/image" Target="../media/image1.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0.jpeg"/></Relationships>

</file>

<file path=ppt/slides/_rels/slide1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 Id="rId3" Type="http://schemas.openxmlformats.org/officeDocument/2006/relationships/image" Target="../media/image11.jpeg"/></Relationships>

</file>

<file path=ppt/slides/_rels/slide16.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11.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11.jpeg"/></Relationships>

</file>

<file path=ppt/slides/_rels/slide18.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image" Target="../media/image11.jpeg"/></Relationships>

</file>

<file path=ppt/slides/_rels/slide19.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 Id="rId3" Type="http://schemas.openxmlformats.org/officeDocument/2006/relationships/image" Target="../media/image11.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1.jpeg"/></Relationships>

</file>

<file path=ppt/slides/_rels/slide20.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 Id="rId3" Type="http://schemas.openxmlformats.org/officeDocument/2006/relationships/image" Target="../media/image11.jpeg"/></Relationships>

</file>

<file path=ppt/slides/_rels/slide21.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 Id="rId3" Type="http://schemas.openxmlformats.org/officeDocument/2006/relationships/image" Target="../media/image11.jpeg"/></Relationships>

</file>

<file path=ppt/slides/_rels/slide22.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2.xml"/><Relationship Id="rId3" Type="http://schemas.openxmlformats.org/officeDocument/2006/relationships/image" Target="../media/image11.jpeg"/></Relationships>

</file>

<file path=ppt/slides/_rels/slide2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5.xml"/><Relationship Id="rId3" Type="http://schemas.openxmlformats.org/officeDocument/2006/relationships/image" Target="../media/image5.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image" Target="../media/image12.jpeg"/></Relationships>

</file>

<file path=ppt/slides/_rels/slide27.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 Id="rId3" Type="http://schemas.openxmlformats.org/officeDocument/2006/relationships/image" Target="../media/image5.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 Id="rId3" Type="http://schemas.openxmlformats.org/officeDocument/2006/relationships/image" Target="../media/image5.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9.xml"/><Relationship Id="rId3" Type="http://schemas.openxmlformats.org/officeDocument/2006/relationships/image" Target="../media/image5.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2.jpeg"/></Relationships>

</file>

<file path=ppt/slides/_rels/slide3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1.xml"/><Relationship Id="rId3" Type="http://schemas.openxmlformats.org/officeDocument/2006/relationships/image" Target="../media/image13.jpeg"/></Relationships>

</file>

<file path=ppt/slides/_rels/slide32.xml.rels><?xml version="1.0" encoding="UTF-8"?>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s>

</file>

<file path=ppt/slides/_rels/slide33.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3.xml"/><Relationship Id="rId3" Type="http://schemas.openxmlformats.org/officeDocument/2006/relationships/image" Target="../media/image4.png"/><Relationship Id="rId4" Type="http://schemas.openxmlformats.org/officeDocument/2006/relationships/image" Target="../media/image13.jpeg"/></Relationships>

</file>

<file path=ppt/slides/_rels/slide34.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4.xml"/><Relationship Id="rId3" Type="http://schemas.openxmlformats.org/officeDocument/2006/relationships/image" Target="../media/image4.png"/><Relationship Id="rId4" Type="http://schemas.openxmlformats.org/officeDocument/2006/relationships/image" Target="../media/image10.jpeg"/></Relationships>

</file>

<file path=ppt/slides/_rels/slide3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6.xml"/><Relationship Id="rId3" Type="http://schemas.openxmlformats.org/officeDocument/2006/relationships/image" Target="../media/image4.png"/><Relationship Id="rId4" Type="http://schemas.openxmlformats.org/officeDocument/2006/relationships/image" Target="../media/image10.jpeg"/></Relationships>

</file>

<file path=ppt/slides/_rels/slide3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8.xml"/><Relationship Id="rId3" Type="http://schemas.openxmlformats.org/officeDocument/2006/relationships/image" Target="../media/image4.png"/><Relationship Id="rId4" Type="http://schemas.openxmlformats.org/officeDocument/2006/relationships/image" Target="../media/image1.jpeg"/></Relationships>

</file>

<file path=ppt/slides/_rels/slide3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 Id="rId3" Type="http://schemas.openxmlformats.org/officeDocument/2006/relationships/image" Target="../media/image3.jpeg"/><Relationship Id="rId4" Type="http://schemas.openxmlformats.org/officeDocument/2006/relationships/image" Target="../media/image4.jpeg"/></Relationships>

</file>

<file path=ppt/slides/_rels/slide40.xml.rels><?xml version="1.0" encoding="UTF-8"?>
<Relationships xmlns="http://schemas.openxmlformats.org/package/2006/relationships"><Relationship Id="rId1" Type="http://schemas.openxmlformats.org/officeDocument/2006/relationships/slideLayout" Target="../slideLayouts/slideLayout38.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5.xml"/><Relationship Id="rId3" Type="http://schemas.openxmlformats.org/officeDocument/2006/relationships/image" Target="../media/image5.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6.xml"/><Relationship Id="rId3" Type="http://schemas.openxmlformats.org/officeDocument/2006/relationships/image" Target="../media/image6.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7.xml"/><Relationship Id="rId3" Type="http://schemas.openxmlformats.org/officeDocument/2006/relationships/image" Target="../media/image7.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1.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9.xml"/><Relationship Id="rId3"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81" name="Developed by Media Evolution with the support from Swedbanks Ägarstiftelse Skåne"/>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Developed by Media Evolution with the support from Swedbanks Ägarstiftelse Skåne</a:t>
            </a:r>
          </a:p>
        </p:txBody>
      </p:sp>
      <p:sp>
        <p:nvSpPr>
          <p:cNvPr id="682" name="Collaborative Foresight for Teams"/>
          <p:cNvSpPr txBox="1"/>
          <p:nvPr>
            <p:ph type="title"/>
          </p:nvPr>
        </p:nvSpPr>
        <p:spPr>
          <a:prstGeom prst="rect">
            <a:avLst/>
          </a:prstGeom>
        </p:spPr>
        <p:txBody>
          <a:bodyPr/>
          <a:lstStyle>
            <a:lvl1pPr>
              <a:defRPr sz="14000"/>
            </a:lvl1pPr>
          </a:lstStyle>
          <a:p>
            <a:pPr/>
            <a:r>
              <a:t>Collaborative Foresight for Teams</a:t>
            </a:r>
          </a:p>
        </p:txBody>
      </p:sp>
      <p:sp>
        <p:nvSpPr>
          <p:cNvPr id="683" name="A workshop to bridge the imagination-action gap"/>
          <p:cNvSpPr txBox="1"/>
          <p:nvPr>
            <p:ph type="body" sz="quarter" idx="1"/>
          </p:nvPr>
        </p:nvSpPr>
        <p:spPr>
          <a:prstGeom prst="rect">
            <a:avLst/>
          </a:prstGeom>
        </p:spPr>
        <p:txBody>
          <a:bodyPr/>
          <a:lstStyle/>
          <a:p>
            <a:pPr/>
            <a:r>
              <a:t>A workshop to bridge the imagination-action gap</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39" name="Tuning in"/>
          <p:cNvSpPr txBox="1"/>
          <p:nvPr>
            <p:ph type="title"/>
          </p:nvPr>
        </p:nvSpPr>
        <p:spPr>
          <a:prstGeom prst="rect">
            <a:avLst/>
          </a:prstGeom>
        </p:spPr>
        <p:txBody>
          <a:bodyPr/>
          <a:lstStyle/>
          <a:p>
            <a:pPr/>
            <a:r>
              <a:t>Tuning in</a:t>
            </a:r>
          </a:p>
        </p:txBody>
      </p:sp>
      <p:sp>
        <p:nvSpPr>
          <p:cNvPr id="740" name="In the next 10 years, (related to your work and the focus of this workshop) what one thing do you believe will remain the same and what one thing will change?"/>
          <p:cNvSpPr txBox="1"/>
          <p:nvPr>
            <p:ph type="body" sz="quarter" idx="1"/>
          </p:nvPr>
        </p:nvSpPr>
        <p:spPr>
          <a:xfrm>
            <a:off x="2299404" y="5431302"/>
            <a:ext cx="7667703" cy="6212792"/>
          </a:xfrm>
          <a:prstGeom prst="rect">
            <a:avLst/>
          </a:prstGeom>
        </p:spPr>
        <p:txBody>
          <a:bodyPr/>
          <a:lstStyle/>
          <a:p>
            <a:pPr>
              <a:spcBef>
                <a:spcPts val="2500"/>
              </a:spcBef>
            </a:pPr>
            <a:r>
              <a:t>In the next 10 years, (related to your work and the focus of this workshop) what one thing do you </a:t>
            </a:r>
            <a:r>
              <a:rPr i="1"/>
              <a:t>believe</a:t>
            </a:r>
            <a:r>
              <a:t> will remain the same and what one thing will change? </a:t>
            </a:r>
          </a:p>
        </p:txBody>
      </p:sp>
      <p:pic>
        <p:nvPicPr>
          <p:cNvPr id="741" name="print B - stjärnskott mer kontrast .jpg" descr="print B - stjärnskott mer kontrast .jpg"/>
          <p:cNvPicPr>
            <a:picLocks noChangeAspect="1"/>
          </p:cNvPicPr>
          <p:nvPr/>
        </p:nvPicPr>
        <p:blipFill>
          <a:blip r:embed="rId3">
            <a:extLst/>
          </a:blip>
          <a:srcRect l="8" t="0" r="8" b="0"/>
          <a:stretch>
            <a:fillRect/>
          </a:stretch>
        </p:blipFill>
        <p:spPr>
          <a:xfrm>
            <a:off x="14517252" y="1709580"/>
            <a:ext cx="7570826" cy="9465135"/>
          </a:xfrm>
          <a:prstGeom prst="rect">
            <a:avLst/>
          </a:prstGeom>
          <a:ln w="12700">
            <a:miter lim="400000"/>
          </a:ln>
        </p:spPr>
      </p:pic>
      <p:sp>
        <p:nvSpPr>
          <p:cNvPr id="742" name="My Comet"/>
          <p:cNvSpPr txBox="1"/>
          <p:nvPr/>
        </p:nvSpPr>
        <p:spPr>
          <a:xfrm>
            <a:off x="14521350" y="11307188"/>
            <a:ext cx="7562592" cy="63697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40000"/>
              </a:lnSpc>
            </a:lvl1pPr>
          </a:lstStyle>
          <a:p>
            <a:pPr/>
            <a:r>
              <a:t>My Comet</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46" name="Program"/>
          <p:cNvSpPr txBox="1"/>
          <p:nvPr>
            <p:ph type="title"/>
          </p:nvPr>
        </p:nvSpPr>
        <p:spPr>
          <a:xfrm>
            <a:off x="2197804" y="367847"/>
            <a:ext cx="7570788" cy="3516360"/>
          </a:xfrm>
          <a:prstGeom prst="rect">
            <a:avLst/>
          </a:prstGeom>
        </p:spPr>
        <p:txBody>
          <a:bodyPr/>
          <a:lstStyle/>
          <a:p>
            <a:pPr/>
            <a:r>
              <a:t>Program</a:t>
            </a:r>
          </a:p>
        </p:txBody>
      </p:sp>
      <p:sp>
        <p:nvSpPr>
          <p:cNvPr id="747" name="Introduction…"/>
          <p:cNvSpPr txBox="1"/>
          <p:nvPr>
            <p:ph type="body" sz="half" idx="1"/>
          </p:nvPr>
        </p:nvSpPr>
        <p:spPr>
          <a:xfrm>
            <a:off x="2197804" y="4056727"/>
            <a:ext cx="9021689" cy="8218403"/>
          </a:xfrm>
          <a:prstGeom prst="rect">
            <a:avLst/>
          </a:prstGeom>
        </p:spPr>
        <p:txBody>
          <a:bodyPr/>
          <a:lstStyle/>
          <a:p>
            <a:pPr>
              <a:lnSpc>
                <a:spcPct val="110000"/>
              </a:lnSpc>
              <a:spcBef>
                <a:spcPts val="1700"/>
              </a:spcBef>
              <a:defRPr sz="4100"/>
            </a:pPr>
            <a:r>
              <a:t>Introduction </a:t>
            </a:r>
          </a:p>
          <a:p>
            <a:pPr>
              <a:lnSpc>
                <a:spcPct val="110000"/>
              </a:lnSpc>
              <a:spcBef>
                <a:spcPts val="1700"/>
              </a:spcBef>
              <a:defRPr sz="4100"/>
            </a:pPr>
            <a:r>
              <a:t>Focus of the workshop</a:t>
            </a:r>
          </a:p>
          <a:p>
            <a:pPr>
              <a:lnSpc>
                <a:spcPct val="110000"/>
              </a:lnSpc>
              <a:spcBef>
                <a:spcPts val="1700"/>
              </a:spcBef>
              <a:defRPr sz="4100"/>
            </a:pPr>
            <a:r>
              <a:t>Possible futures</a:t>
            </a:r>
          </a:p>
          <a:p>
            <a:pPr>
              <a:lnSpc>
                <a:spcPct val="110000"/>
              </a:lnSpc>
              <a:spcBef>
                <a:spcPts val="1700"/>
              </a:spcBef>
              <a:defRPr sz="4100"/>
            </a:pPr>
            <a:r>
              <a:t>Break</a:t>
            </a:r>
          </a:p>
          <a:p>
            <a:pPr>
              <a:lnSpc>
                <a:spcPct val="110000"/>
              </a:lnSpc>
              <a:spcBef>
                <a:spcPts val="1700"/>
              </a:spcBef>
              <a:defRPr sz="4100"/>
            </a:pPr>
            <a:r>
              <a:t>Desirable futures</a:t>
            </a:r>
          </a:p>
          <a:p>
            <a:pPr>
              <a:lnSpc>
                <a:spcPct val="110000"/>
              </a:lnSpc>
              <a:spcBef>
                <a:spcPts val="1700"/>
              </a:spcBef>
              <a:defRPr sz="4100"/>
            </a:pPr>
            <a:r>
              <a:t>Unknown futures </a:t>
            </a:r>
          </a:p>
          <a:p>
            <a:pPr>
              <a:lnSpc>
                <a:spcPct val="110000"/>
              </a:lnSpc>
              <a:spcBef>
                <a:spcPts val="1700"/>
              </a:spcBef>
              <a:defRPr sz="4100"/>
            </a:pPr>
            <a:r>
              <a:t>From imagination to action - a roadmap</a:t>
            </a:r>
          </a:p>
          <a:p>
            <a:pPr>
              <a:lnSpc>
                <a:spcPct val="110000"/>
              </a:lnSpc>
              <a:spcBef>
                <a:spcPts val="1700"/>
              </a:spcBef>
              <a:defRPr sz="4100"/>
            </a:pPr>
            <a:r>
              <a:t>Closing</a:t>
            </a:r>
          </a:p>
        </p:txBody>
      </p:sp>
      <p:sp>
        <p:nvSpPr>
          <p:cNvPr id="748" name="Jon Koko"/>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p>
            <a:pPr/>
            <a:r>
              <a:t>Jon Koko</a:t>
            </a:r>
          </a:p>
        </p:txBody>
      </p:sp>
      <p:pic>
        <p:nvPicPr>
          <p:cNvPr id="749" name="MEC 10.jpg" descr="MEC 10.jpg"/>
          <p:cNvPicPr>
            <a:picLocks noChangeAspect="1"/>
          </p:cNvPicPr>
          <p:nvPr>
            <p:ph type="pic" idx="22"/>
          </p:nvPr>
        </p:nvPicPr>
        <p:blipFill>
          <a:blip r:embed="rId3">
            <a:extLst/>
          </a:blip>
          <a:srcRect l="0" t="0" r="0" b="0"/>
          <a:stretch>
            <a:fillRect/>
          </a:stretch>
        </p:blipFill>
        <p:spPr>
          <a:xfrm>
            <a:off x="14517253" y="1709580"/>
            <a:ext cx="7570826" cy="9465135"/>
          </a:xfrm>
          <a:prstGeom prst="rect">
            <a:avLst/>
          </a:prstGeom>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747">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74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74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74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747">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747">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1" fill="hold">
                                  <p:stCondLst>
                                    <p:cond delay="0"/>
                                  </p:stCondLst>
                                  <p:iterate type="el" backwards="0">
                                    <p:tmAbs val="0"/>
                                  </p:iterate>
                                  <p:childTnLst>
                                    <p:set>
                                      <p:cBhvr>
                                        <p:cTn id="28" fill="hold"/>
                                        <p:tgtEl>
                                          <p:spTgt spid="747">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1" fill="hold">
                                  <p:stCondLst>
                                    <p:cond delay="0"/>
                                  </p:stCondLst>
                                  <p:iterate type="el" backwards="0">
                                    <p:tmAbs val="0"/>
                                  </p:iterate>
                                  <p:childTnLst>
                                    <p:set>
                                      <p:cBhvr>
                                        <p:cTn id="32" fill="hold"/>
                                        <p:tgtEl>
                                          <p:spTgt spid="747">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Class="entr" nodeType="clickEffect" presetSubtype="0" presetID="1" grpId="1" fill="hold">
                                  <p:stCondLst>
                                    <p:cond delay="0"/>
                                  </p:stCondLst>
                                  <p:iterate type="el" backwards="0">
                                    <p:tmAbs val="0"/>
                                  </p:iterate>
                                  <p:childTnLst>
                                    <p:set>
                                      <p:cBhvr>
                                        <p:cTn id="36" fill="hold"/>
                                        <p:tgtEl>
                                          <p:spTgt spid="747">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Class="entr" nodeType="clickEffect" presetSubtype="0" presetID="1" grpId="1" fill="hold">
                                  <p:stCondLst>
                                    <p:cond delay="0"/>
                                  </p:stCondLst>
                                  <p:iterate type="el" backwards="0">
                                    <p:tmAbs val="0"/>
                                  </p:iterate>
                                  <p:childTnLst>
                                    <p:set>
                                      <p:cBhvr>
                                        <p:cTn id="40" fill="hold"/>
                                        <p:tgtEl>
                                          <p:spTgt spid="747">
                                            <p:txEl>
                                              <p:pRg st="8" end="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747"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53" name="Focus"/>
          <p:cNvSpPr txBox="1"/>
          <p:nvPr>
            <p:ph type="title"/>
          </p:nvPr>
        </p:nvSpPr>
        <p:spPr>
          <a:prstGeom prst="rect">
            <a:avLst/>
          </a:prstGeom>
        </p:spPr>
        <p:txBody>
          <a:bodyPr/>
          <a:lstStyle/>
          <a:p>
            <a:pPr/>
            <a:r>
              <a:t>Focus</a:t>
            </a:r>
          </a:p>
        </p:txBody>
      </p:sp>
      <p:sp>
        <p:nvSpPr>
          <p:cNvPr id="754" name="Revisiting the focus of this workshop"/>
          <p:cNvSpPr txBox="1"/>
          <p:nvPr>
            <p:ph type="body" sz="half" idx="1"/>
          </p:nvPr>
        </p:nvSpPr>
        <p:spPr>
          <a:prstGeom prst="rect">
            <a:avLst/>
          </a:prstGeom>
        </p:spPr>
        <p:txBody>
          <a:bodyPr/>
          <a:lstStyle/>
          <a:p>
            <a:pPr/>
            <a:r>
              <a:t>Revisiting the focus of this workshop</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58" name="Barbara Schussmann"/>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lvl1pPr>
              <a:lnSpc>
                <a:spcPct val="140000"/>
              </a:lnSpc>
            </a:lvl1pPr>
          </a:lstStyle>
          <a:p>
            <a:pPr/>
            <a:r>
              <a:t>Barbara Schussmann</a:t>
            </a:r>
          </a:p>
        </p:txBody>
      </p:sp>
      <p:sp>
        <p:nvSpPr>
          <p:cNvPr id="759" name="Is there anything that you would like to edit, remove or add?"/>
          <p:cNvSpPr txBox="1"/>
          <p:nvPr>
            <p:ph type="title"/>
          </p:nvPr>
        </p:nvSpPr>
        <p:spPr>
          <a:prstGeom prst="rect">
            <a:avLst/>
          </a:prstGeom>
        </p:spPr>
        <p:txBody>
          <a:bodyPr/>
          <a:lstStyle/>
          <a:p>
            <a:pPr/>
            <a:r>
              <a:t>Is there anything that you would like to edit, remove or add?</a:t>
            </a:r>
          </a:p>
        </p:txBody>
      </p:sp>
      <p:pic>
        <p:nvPicPr>
          <p:cNvPr id="760" name="2.jpg" descr="2.jpg"/>
          <p:cNvPicPr>
            <a:picLocks noChangeAspect="1"/>
          </p:cNvPicPr>
          <p:nvPr>
            <p:ph type="pic" idx="22"/>
          </p:nvPr>
        </p:nvPicPr>
        <p:blipFill>
          <a:blip r:embed="rId3">
            <a:extLst/>
          </a:blip>
          <a:srcRect l="0" t="444" r="0" b="444"/>
          <a:stretch>
            <a:fillRect/>
          </a:stretch>
        </p:blipFill>
        <p:spPr>
          <a:xfrm>
            <a:off x="14517253" y="1709580"/>
            <a:ext cx="7570826" cy="9465135"/>
          </a:xfrm>
          <a:prstGeom prst="rect">
            <a:avLst/>
          </a:prstGeom>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64" name="Possible Futures"/>
          <p:cNvSpPr txBox="1"/>
          <p:nvPr>
            <p:ph type="title"/>
          </p:nvPr>
        </p:nvSpPr>
        <p:spPr>
          <a:prstGeom prst="rect">
            <a:avLst/>
          </a:prstGeom>
        </p:spPr>
        <p:txBody>
          <a:bodyPr/>
          <a:lstStyle>
            <a:lvl1pPr>
              <a:defRPr spc="-152" sz="15200"/>
            </a:lvl1pPr>
          </a:lstStyle>
          <a:p>
            <a:pPr/>
            <a:r>
              <a:t>Possible Futures</a:t>
            </a:r>
          </a:p>
        </p:txBody>
      </p:sp>
      <p:sp>
        <p:nvSpPr>
          <p:cNvPr id="765" name="What developments might impact our focus?"/>
          <p:cNvSpPr txBox="1"/>
          <p:nvPr>
            <p:ph type="body" sz="half" idx="1"/>
          </p:nvPr>
        </p:nvSpPr>
        <p:spPr>
          <a:prstGeom prst="rect">
            <a:avLst/>
          </a:prstGeom>
        </p:spPr>
        <p:txBody>
          <a:bodyPr/>
          <a:lstStyle/>
          <a:p>
            <a:pPr/>
            <a:r>
              <a:t>What developments might impact our focus?</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69" name="A signal"/>
          <p:cNvSpPr txBox="1"/>
          <p:nvPr>
            <p:ph type="title"/>
          </p:nvPr>
        </p:nvSpPr>
        <p:spPr>
          <a:prstGeom prst="rect">
            <a:avLst/>
          </a:prstGeom>
        </p:spPr>
        <p:txBody>
          <a:bodyPr/>
          <a:lstStyle/>
          <a:p>
            <a:pPr/>
            <a:r>
              <a:t>A signal</a:t>
            </a:r>
          </a:p>
        </p:txBody>
      </p:sp>
      <p:sp>
        <p:nvSpPr>
          <p:cNvPr id="770" name="Is a potential sign of change.…"/>
          <p:cNvSpPr txBox="1"/>
          <p:nvPr>
            <p:ph type="body" sz="quarter" idx="1"/>
          </p:nvPr>
        </p:nvSpPr>
        <p:spPr>
          <a:xfrm>
            <a:off x="2299404" y="5698002"/>
            <a:ext cx="7562592" cy="7154629"/>
          </a:xfrm>
          <a:prstGeom prst="rect">
            <a:avLst/>
          </a:prstGeom>
        </p:spPr>
        <p:txBody>
          <a:bodyPr/>
          <a:lstStyle/>
          <a:p>
            <a:pPr/>
            <a:r>
              <a:t>Is a </a:t>
            </a:r>
            <a:r>
              <a:rPr i="1"/>
              <a:t>potential</a:t>
            </a:r>
            <a:r>
              <a:t> sign of change. </a:t>
            </a:r>
          </a:p>
          <a:p>
            <a:pPr/>
            <a:r>
              <a:t>E.g. a new behavior, a technology, a policy, a value, a ritual… </a:t>
            </a:r>
          </a:p>
        </p:txBody>
      </p:sp>
      <p:sp>
        <p:nvSpPr>
          <p:cNvPr id="771" name="Barbara Schussmann"/>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lvl1pPr>
              <a:lnSpc>
                <a:spcPct val="140000"/>
              </a:lnSpc>
            </a:lvl1pPr>
          </a:lstStyle>
          <a:p>
            <a:pPr/>
            <a:r>
              <a:t>Barbara Schussmann</a:t>
            </a:r>
          </a:p>
        </p:txBody>
      </p:sp>
      <p:pic>
        <p:nvPicPr>
          <p:cNvPr id="772" name="9.jpg" descr="9.jpg"/>
          <p:cNvPicPr>
            <a:picLocks noChangeAspect="1"/>
          </p:cNvPicPr>
          <p:nvPr>
            <p:ph type="pic" idx="22"/>
          </p:nvPr>
        </p:nvPicPr>
        <p:blipFill>
          <a:blip r:embed="rId3">
            <a:extLst/>
          </a:blip>
          <a:srcRect l="0" t="444" r="0" b="444"/>
          <a:stretch>
            <a:fillRect/>
          </a:stretch>
        </p:blipFill>
        <p:spPr>
          <a:xfrm>
            <a:off x="14517253" y="1709580"/>
            <a:ext cx="7570826" cy="9465135"/>
          </a:xfrm>
          <a:prstGeom prst="rect">
            <a:avLst/>
          </a:prstGeom>
        </p:spPr>
      </p:pic>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76" name="A trend"/>
          <p:cNvSpPr txBox="1"/>
          <p:nvPr>
            <p:ph type="title"/>
          </p:nvPr>
        </p:nvSpPr>
        <p:spPr>
          <a:prstGeom prst="rect">
            <a:avLst/>
          </a:prstGeom>
        </p:spPr>
        <p:txBody>
          <a:bodyPr/>
          <a:lstStyle/>
          <a:p>
            <a:pPr/>
            <a:r>
              <a:t>A trend</a:t>
            </a:r>
          </a:p>
        </p:txBody>
      </p:sp>
      <p:sp>
        <p:nvSpPr>
          <p:cNvPr id="777" name="Is a development we can often observe.…"/>
          <p:cNvSpPr txBox="1"/>
          <p:nvPr>
            <p:ph type="body" sz="quarter" idx="1"/>
          </p:nvPr>
        </p:nvSpPr>
        <p:spPr>
          <a:xfrm>
            <a:off x="2299404" y="5685302"/>
            <a:ext cx="7562592" cy="7154629"/>
          </a:xfrm>
          <a:prstGeom prst="rect">
            <a:avLst/>
          </a:prstGeom>
        </p:spPr>
        <p:txBody>
          <a:bodyPr/>
          <a:lstStyle/>
          <a:p>
            <a:pPr/>
            <a:r>
              <a:t>Is a development we can </a:t>
            </a:r>
            <a:r>
              <a:rPr i="1"/>
              <a:t>often</a:t>
            </a:r>
            <a:r>
              <a:t> observe.</a:t>
            </a:r>
          </a:p>
          <a:p>
            <a:pPr/>
            <a:r>
              <a:t>Has a direction (increase, decrease, grow…)</a:t>
            </a:r>
          </a:p>
        </p:txBody>
      </p:sp>
      <p:sp>
        <p:nvSpPr>
          <p:cNvPr id="778" name="Barbara Schussmann"/>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lvl1pPr>
              <a:lnSpc>
                <a:spcPct val="140000"/>
              </a:lnSpc>
            </a:lvl1pPr>
          </a:lstStyle>
          <a:p>
            <a:pPr/>
            <a:r>
              <a:t>Barbara Schussmann</a:t>
            </a:r>
          </a:p>
        </p:txBody>
      </p:sp>
      <p:pic>
        <p:nvPicPr>
          <p:cNvPr id="779" name="9.jpg" descr="9.jpg"/>
          <p:cNvPicPr>
            <a:picLocks noChangeAspect="1"/>
          </p:cNvPicPr>
          <p:nvPr>
            <p:ph type="pic" idx="22"/>
          </p:nvPr>
        </p:nvPicPr>
        <p:blipFill>
          <a:blip r:embed="rId3">
            <a:extLst/>
          </a:blip>
          <a:srcRect l="0" t="444" r="0" b="444"/>
          <a:stretch>
            <a:fillRect/>
          </a:stretch>
        </p:blipFill>
        <p:spPr>
          <a:xfrm>
            <a:off x="14517253" y="1709580"/>
            <a:ext cx="7570826" cy="9465135"/>
          </a:xfrm>
          <a:prstGeom prst="rect">
            <a:avLst/>
          </a:prstGeom>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83" name="Step 1"/>
          <p:cNvSpPr txBox="1"/>
          <p:nvPr>
            <p:ph type="title"/>
          </p:nvPr>
        </p:nvSpPr>
        <p:spPr>
          <a:prstGeom prst="rect">
            <a:avLst/>
          </a:prstGeom>
        </p:spPr>
        <p:txBody>
          <a:bodyPr/>
          <a:lstStyle/>
          <a:p>
            <a:pPr/>
            <a:r>
              <a:t>Step 1</a:t>
            </a:r>
          </a:p>
        </p:txBody>
      </p:sp>
      <p:sp>
        <p:nvSpPr>
          <p:cNvPr id="784" name="Individually brainstorm trends and signals potentially impacting the focus.…"/>
          <p:cNvSpPr txBox="1"/>
          <p:nvPr>
            <p:ph type="body" sz="quarter" idx="1"/>
          </p:nvPr>
        </p:nvSpPr>
        <p:spPr>
          <a:xfrm>
            <a:off x="2299404" y="5469402"/>
            <a:ext cx="7570788" cy="5722096"/>
          </a:xfrm>
          <a:prstGeom prst="rect">
            <a:avLst/>
          </a:prstGeom>
        </p:spPr>
        <p:txBody>
          <a:bodyPr/>
          <a:lstStyle/>
          <a:p>
            <a:pPr/>
            <a:r>
              <a:t>Individually brainstorm trends and signals potentially impacting the focus.</a:t>
            </a:r>
          </a:p>
          <a:p>
            <a:pPr/>
            <a:r>
              <a:t>One/post-it.</a:t>
            </a:r>
          </a:p>
        </p:txBody>
      </p:sp>
      <p:sp>
        <p:nvSpPr>
          <p:cNvPr id="785" name="Barbara Schussmann"/>
          <p:cNvSpPr txBox="1"/>
          <p:nvPr/>
        </p:nvSpPr>
        <p:spPr>
          <a:xfrm>
            <a:off x="14521350" y="11307188"/>
            <a:ext cx="7562592" cy="63697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40000"/>
              </a:lnSpc>
            </a:lvl1pPr>
          </a:lstStyle>
          <a:p>
            <a:pPr/>
            <a:r>
              <a:t>Barbara Schussmann</a:t>
            </a:r>
          </a:p>
        </p:txBody>
      </p:sp>
      <p:pic>
        <p:nvPicPr>
          <p:cNvPr id="786" name="9.jpg" descr="9.jpg"/>
          <p:cNvPicPr>
            <a:picLocks noChangeAspect="1"/>
          </p:cNvPicPr>
          <p:nvPr/>
        </p:nvPicPr>
        <p:blipFill>
          <a:blip r:embed="rId3">
            <a:extLst/>
          </a:blip>
          <a:srcRect l="0" t="444" r="0" b="444"/>
          <a:stretch>
            <a:fillRect/>
          </a:stretch>
        </p:blipFill>
        <p:spPr>
          <a:xfrm>
            <a:off x="14517253" y="1709580"/>
            <a:ext cx="7570826" cy="9465135"/>
          </a:xfrm>
          <a:prstGeom prst="rect">
            <a:avLst/>
          </a:prstGeom>
          <a:ln w="12700">
            <a:miter lim="400000"/>
          </a:ln>
        </p:spPr>
      </p:pic>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90" name="Step 2"/>
          <p:cNvSpPr txBox="1"/>
          <p:nvPr>
            <p:ph type="title"/>
          </p:nvPr>
        </p:nvSpPr>
        <p:spPr>
          <a:prstGeom prst="rect">
            <a:avLst/>
          </a:prstGeom>
        </p:spPr>
        <p:txBody>
          <a:bodyPr/>
          <a:lstStyle/>
          <a:p>
            <a:pPr/>
            <a:r>
              <a:t>Step 2</a:t>
            </a:r>
          </a:p>
        </p:txBody>
      </p:sp>
      <p:sp>
        <p:nvSpPr>
          <p:cNvPr id="791" name="In team, share and place on the poster."/>
          <p:cNvSpPr txBox="1"/>
          <p:nvPr>
            <p:ph type="body" sz="quarter" idx="1"/>
          </p:nvPr>
        </p:nvSpPr>
        <p:spPr>
          <a:prstGeom prst="rect">
            <a:avLst/>
          </a:prstGeom>
        </p:spPr>
        <p:txBody>
          <a:bodyPr/>
          <a:lstStyle/>
          <a:p>
            <a:pPr/>
            <a:r>
              <a:t>In team, share and place on the poster.</a:t>
            </a:r>
          </a:p>
        </p:txBody>
      </p:sp>
      <p:sp>
        <p:nvSpPr>
          <p:cNvPr id="792" name="Barbara Schussmann"/>
          <p:cNvSpPr txBox="1"/>
          <p:nvPr/>
        </p:nvSpPr>
        <p:spPr>
          <a:xfrm>
            <a:off x="14521350" y="11307188"/>
            <a:ext cx="7562592" cy="63697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40000"/>
              </a:lnSpc>
            </a:lvl1pPr>
          </a:lstStyle>
          <a:p>
            <a:pPr/>
            <a:r>
              <a:t>Barbara Schussmann</a:t>
            </a:r>
          </a:p>
        </p:txBody>
      </p:sp>
      <p:pic>
        <p:nvPicPr>
          <p:cNvPr id="793" name="9.jpg" descr="9.jpg"/>
          <p:cNvPicPr>
            <a:picLocks noChangeAspect="1"/>
          </p:cNvPicPr>
          <p:nvPr/>
        </p:nvPicPr>
        <p:blipFill>
          <a:blip r:embed="rId3">
            <a:extLst/>
          </a:blip>
          <a:srcRect l="0" t="444" r="0" b="444"/>
          <a:stretch>
            <a:fillRect/>
          </a:stretch>
        </p:blipFill>
        <p:spPr>
          <a:xfrm>
            <a:off x="14517253" y="1709580"/>
            <a:ext cx="7570826" cy="9465135"/>
          </a:xfrm>
          <a:prstGeom prst="rect">
            <a:avLst/>
          </a:prstGeom>
          <a:ln w="12700">
            <a:miter lim="400000"/>
          </a:ln>
        </p:spPr>
      </p:pic>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97" name="Step 3"/>
          <p:cNvSpPr txBox="1"/>
          <p:nvPr>
            <p:ph type="title"/>
          </p:nvPr>
        </p:nvSpPr>
        <p:spPr>
          <a:prstGeom prst="rect">
            <a:avLst/>
          </a:prstGeom>
        </p:spPr>
        <p:txBody>
          <a:bodyPr/>
          <a:lstStyle/>
          <a:p>
            <a:pPr/>
            <a:r>
              <a:t>Step 3</a:t>
            </a:r>
          </a:p>
        </p:txBody>
      </p:sp>
      <p:sp>
        <p:nvSpPr>
          <p:cNvPr id="798" name="Vote for the most impactful uncertainties. = most impact AND most uncertainty around how it will develop.…"/>
          <p:cNvSpPr txBox="1"/>
          <p:nvPr>
            <p:ph type="body" sz="quarter" idx="1"/>
          </p:nvPr>
        </p:nvSpPr>
        <p:spPr>
          <a:xfrm>
            <a:off x="2299404" y="5456702"/>
            <a:ext cx="7841552" cy="6998480"/>
          </a:xfrm>
          <a:prstGeom prst="rect">
            <a:avLst/>
          </a:prstGeom>
        </p:spPr>
        <p:txBody>
          <a:bodyPr/>
          <a:lstStyle/>
          <a:p>
            <a:pPr/>
            <a:r>
              <a:t>Vote for the </a:t>
            </a:r>
            <a:r>
              <a:rPr i="1"/>
              <a:t>most impactful uncertainties.</a:t>
            </a:r>
            <a:br>
              <a:rPr i="1"/>
            </a:br>
            <a:r>
              <a:rPr i="1"/>
              <a:t>= most impact AND most uncertainty around how it will develop.</a:t>
            </a:r>
            <a:endParaRPr i="1"/>
          </a:p>
          <a:p>
            <a:pPr/>
            <a:r>
              <a:t>3 votes/person.</a:t>
            </a:r>
          </a:p>
        </p:txBody>
      </p:sp>
      <p:sp>
        <p:nvSpPr>
          <p:cNvPr id="799" name="Barbara Schussmann"/>
          <p:cNvSpPr txBox="1"/>
          <p:nvPr/>
        </p:nvSpPr>
        <p:spPr>
          <a:xfrm>
            <a:off x="14521350" y="11307188"/>
            <a:ext cx="7562592" cy="63697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40000"/>
              </a:lnSpc>
            </a:lvl1pPr>
          </a:lstStyle>
          <a:p>
            <a:pPr/>
            <a:r>
              <a:t>Barbara Schussmann</a:t>
            </a:r>
          </a:p>
        </p:txBody>
      </p:sp>
      <p:pic>
        <p:nvPicPr>
          <p:cNvPr id="800" name="9.jpg" descr="9.jpg"/>
          <p:cNvPicPr>
            <a:picLocks noChangeAspect="1"/>
          </p:cNvPicPr>
          <p:nvPr/>
        </p:nvPicPr>
        <p:blipFill>
          <a:blip r:embed="rId3">
            <a:extLst/>
          </a:blip>
          <a:srcRect l="0" t="444" r="0" b="444"/>
          <a:stretch>
            <a:fillRect/>
          </a:stretch>
        </p:blipFill>
        <p:spPr>
          <a:xfrm>
            <a:off x="14517253" y="1709580"/>
            <a:ext cx="7570826" cy="9465135"/>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87" name="Bild" descr="Bild"/>
          <p:cNvPicPr>
            <a:picLocks noChangeAspect="1"/>
          </p:cNvPicPr>
          <p:nvPr>
            <p:ph type="pic" idx="22"/>
          </p:nvPr>
        </p:nvPicPr>
        <p:blipFill>
          <a:blip r:embed="rId3">
            <a:extLst/>
          </a:blip>
          <a:srcRect l="10789" t="978" r="10789" b="978"/>
          <a:stretch>
            <a:fillRect/>
          </a:stretch>
        </p:blipFill>
        <p:spPr>
          <a:xfrm>
            <a:off x="14517253" y="1709580"/>
            <a:ext cx="7570825" cy="9465134"/>
          </a:xfrm>
          <a:prstGeom prst="rect">
            <a:avLst/>
          </a:prstGeom>
        </p:spPr>
      </p:pic>
      <p:pic>
        <p:nvPicPr>
          <p:cNvPr id="688" name="MEC 10.jpg" descr="MEC 10.jpg"/>
          <p:cNvPicPr>
            <a:picLocks noChangeAspect="1"/>
          </p:cNvPicPr>
          <p:nvPr/>
        </p:nvPicPr>
        <p:blipFill>
          <a:blip r:embed="rId4">
            <a:extLst/>
          </a:blip>
          <a:stretch>
            <a:fillRect/>
          </a:stretch>
        </p:blipFill>
        <p:spPr>
          <a:xfrm>
            <a:off x="14517253" y="1709580"/>
            <a:ext cx="7570826" cy="9465135"/>
          </a:xfrm>
          <a:prstGeom prst="rect">
            <a:avLst/>
          </a:prstGeom>
          <a:ln w="12700">
            <a:miter lim="400000"/>
          </a:ln>
        </p:spPr>
      </p:pic>
      <p:sp>
        <p:nvSpPr>
          <p:cNvPr id="689" name="Jon Koko"/>
          <p:cNvSpPr txBox="1"/>
          <p:nvPr/>
        </p:nvSpPr>
        <p:spPr>
          <a:xfrm>
            <a:off x="14521350" y="11307188"/>
            <a:ext cx="7562592" cy="63697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Jon Koko</a:t>
            </a:r>
          </a:p>
        </p:txBody>
      </p:sp>
      <p:sp>
        <p:nvSpPr>
          <p:cNvPr id="690" name="Collaborative Foresight for Teams"/>
          <p:cNvSpPr txBox="1"/>
          <p:nvPr>
            <p:ph type="title"/>
          </p:nvPr>
        </p:nvSpPr>
        <p:spPr>
          <a:xfrm>
            <a:off x="2299404" y="1709580"/>
            <a:ext cx="7687719" cy="3516360"/>
          </a:xfrm>
          <a:prstGeom prst="rect">
            <a:avLst/>
          </a:prstGeom>
        </p:spPr>
        <p:txBody>
          <a:bodyPr/>
          <a:lstStyle/>
          <a:p>
            <a:pPr/>
            <a:r>
              <a:t>Collaborative Foresight for Teams</a:t>
            </a:r>
          </a:p>
        </p:txBody>
      </p:sp>
      <p:sp>
        <p:nvSpPr>
          <p:cNvPr id="691" name="A method for teams to gain futures-focused insights about their work, and bring them into action."/>
          <p:cNvSpPr txBox="1"/>
          <p:nvPr>
            <p:ph type="body" sz="quarter" idx="1"/>
          </p:nvPr>
        </p:nvSpPr>
        <p:spPr>
          <a:prstGeom prst="rect">
            <a:avLst/>
          </a:prstGeom>
        </p:spPr>
        <p:txBody>
          <a:bodyPr/>
          <a:lstStyle>
            <a:lvl1pPr>
              <a:lnSpc>
                <a:spcPct val="130000"/>
              </a:lnSpc>
              <a:spcBef>
                <a:spcPts val="2700"/>
              </a:spcBef>
            </a:lvl1pPr>
          </a:lstStyle>
          <a:p>
            <a:pPr/>
            <a:r>
              <a:t>A method for teams to gain futures-focused insights about their work, and bring them into action.</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04" name="Step 4"/>
          <p:cNvSpPr txBox="1"/>
          <p:nvPr>
            <p:ph type="title"/>
          </p:nvPr>
        </p:nvSpPr>
        <p:spPr>
          <a:prstGeom prst="rect">
            <a:avLst/>
          </a:prstGeom>
        </p:spPr>
        <p:txBody>
          <a:bodyPr/>
          <a:lstStyle/>
          <a:p>
            <a:pPr/>
            <a:r>
              <a:t>Step 4</a:t>
            </a:r>
          </a:p>
        </p:txBody>
      </p:sp>
      <p:sp>
        <p:nvSpPr>
          <p:cNvPr id="805" name="Select TWO of the most important uncertainties you have identified.…"/>
          <p:cNvSpPr txBox="1"/>
          <p:nvPr>
            <p:ph type="body" sz="quarter" idx="1"/>
          </p:nvPr>
        </p:nvSpPr>
        <p:spPr>
          <a:prstGeom prst="rect">
            <a:avLst/>
          </a:prstGeom>
        </p:spPr>
        <p:txBody>
          <a:bodyPr/>
          <a:lstStyle/>
          <a:p>
            <a:pPr/>
            <a:r>
              <a:t>Select TWO of the most important uncertainties you have identified.</a:t>
            </a:r>
          </a:p>
          <a:p>
            <a:pPr/>
            <a:r>
              <a:t>The rest, we’ll park.</a:t>
            </a:r>
          </a:p>
        </p:txBody>
      </p:sp>
      <p:sp>
        <p:nvSpPr>
          <p:cNvPr id="806" name="Barbara Schussmann"/>
          <p:cNvSpPr txBox="1"/>
          <p:nvPr/>
        </p:nvSpPr>
        <p:spPr>
          <a:xfrm>
            <a:off x="14521350" y="11307188"/>
            <a:ext cx="7562592" cy="63697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40000"/>
              </a:lnSpc>
            </a:lvl1pPr>
          </a:lstStyle>
          <a:p>
            <a:pPr/>
            <a:r>
              <a:t>Barbara Schussmann</a:t>
            </a:r>
          </a:p>
        </p:txBody>
      </p:sp>
      <p:pic>
        <p:nvPicPr>
          <p:cNvPr id="807" name="9.jpg" descr="9.jpg"/>
          <p:cNvPicPr>
            <a:picLocks noChangeAspect="1"/>
          </p:cNvPicPr>
          <p:nvPr/>
        </p:nvPicPr>
        <p:blipFill>
          <a:blip r:embed="rId3">
            <a:extLst/>
          </a:blip>
          <a:srcRect l="0" t="444" r="0" b="444"/>
          <a:stretch>
            <a:fillRect/>
          </a:stretch>
        </p:blipFill>
        <p:spPr>
          <a:xfrm>
            <a:off x="14517253" y="1709580"/>
            <a:ext cx="7570826" cy="9465135"/>
          </a:xfrm>
          <a:prstGeom prst="rect">
            <a:avLst/>
          </a:prstGeom>
          <a:ln w="12700">
            <a:miter lim="400000"/>
          </a:ln>
        </p:spPr>
      </p:pic>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11" name="Step 5"/>
          <p:cNvSpPr txBox="1"/>
          <p:nvPr>
            <p:ph type="title"/>
          </p:nvPr>
        </p:nvSpPr>
        <p:spPr>
          <a:prstGeom prst="rect">
            <a:avLst/>
          </a:prstGeom>
        </p:spPr>
        <p:txBody>
          <a:bodyPr/>
          <a:lstStyle/>
          <a:p>
            <a:pPr/>
            <a:r>
              <a:t>Step 5</a:t>
            </a:r>
          </a:p>
        </p:txBody>
      </p:sp>
      <p:sp>
        <p:nvSpPr>
          <p:cNvPr id="812" name="In what different ways might these uncertainties unravel in the coming years?"/>
          <p:cNvSpPr txBox="1"/>
          <p:nvPr>
            <p:ph type="body" sz="quarter" idx="1"/>
          </p:nvPr>
        </p:nvSpPr>
        <p:spPr>
          <a:prstGeom prst="rect">
            <a:avLst/>
          </a:prstGeom>
        </p:spPr>
        <p:txBody>
          <a:bodyPr/>
          <a:lstStyle/>
          <a:p>
            <a:pPr/>
            <a:r>
              <a:t>In what different ways might these </a:t>
            </a:r>
            <a:r>
              <a:rPr i="1"/>
              <a:t>uncertainties </a:t>
            </a:r>
            <a:r>
              <a:t>unravel in the coming years?</a:t>
            </a:r>
          </a:p>
        </p:txBody>
      </p:sp>
      <p:sp>
        <p:nvSpPr>
          <p:cNvPr id="813" name="Barbara Schussmann"/>
          <p:cNvSpPr txBox="1"/>
          <p:nvPr/>
        </p:nvSpPr>
        <p:spPr>
          <a:xfrm>
            <a:off x="14521350" y="11307188"/>
            <a:ext cx="7562592" cy="63697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40000"/>
              </a:lnSpc>
            </a:lvl1pPr>
          </a:lstStyle>
          <a:p>
            <a:pPr/>
            <a:r>
              <a:t>Barbara Schussmann</a:t>
            </a:r>
          </a:p>
        </p:txBody>
      </p:sp>
      <p:pic>
        <p:nvPicPr>
          <p:cNvPr id="814" name="9.jpg" descr="9.jpg"/>
          <p:cNvPicPr>
            <a:picLocks noChangeAspect="1"/>
          </p:cNvPicPr>
          <p:nvPr/>
        </p:nvPicPr>
        <p:blipFill>
          <a:blip r:embed="rId3">
            <a:extLst/>
          </a:blip>
          <a:srcRect l="0" t="444" r="0" b="444"/>
          <a:stretch>
            <a:fillRect/>
          </a:stretch>
        </p:blipFill>
        <p:spPr>
          <a:xfrm>
            <a:off x="14517253" y="1709580"/>
            <a:ext cx="7570826" cy="9465135"/>
          </a:xfrm>
          <a:prstGeom prst="rect">
            <a:avLst/>
          </a:prstGeom>
          <a:ln w="12700">
            <a:miter lim="400000"/>
          </a:ln>
        </p:spPr>
      </p:pic>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18" name="Step 6"/>
          <p:cNvSpPr txBox="1"/>
          <p:nvPr>
            <p:ph type="title"/>
          </p:nvPr>
        </p:nvSpPr>
        <p:spPr>
          <a:prstGeom prst="rect">
            <a:avLst/>
          </a:prstGeom>
        </p:spPr>
        <p:txBody>
          <a:bodyPr/>
          <a:lstStyle/>
          <a:p>
            <a:pPr/>
            <a:r>
              <a:t>Step 6</a:t>
            </a:r>
          </a:p>
        </p:txBody>
      </p:sp>
      <p:sp>
        <p:nvSpPr>
          <p:cNvPr id="819" name="What impact might these developments have on your topic at focus?"/>
          <p:cNvSpPr txBox="1"/>
          <p:nvPr>
            <p:ph type="body" sz="quarter" idx="1"/>
          </p:nvPr>
        </p:nvSpPr>
        <p:spPr>
          <a:prstGeom prst="rect">
            <a:avLst/>
          </a:prstGeom>
        </p:spPr>
        <p:txBody>
          <a:bodyPr/>
          <a:lstStyle/>
          <a:p>
            <a:pPr/>
            <a:r>
              <a:t>What impact might these developments have on your topic at focus?</a:t>
            </a:r>
          </a:p>
        </p:txBody>
      </p:sp>
      <p:sp>
        <p:nvSpPr>
          <p:cNvPr id="820" name="Barbara Schussmann"/>
          <p:cNvSpPr txBox="1"/>
          <p:nvPr/>
        </p:nvSpPr>
        <p:spPr>
          <a:xfrm>
            <a:off x="14521350" y="11307188"/>
            <a:ext cx="7562592" cy="63697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40000"/>
              </a:lnSpc>
            </a:lvl1pPr>
          </a:lstStyle>
          <a:p>
            <a:pPr/>
            <a:r>
              <a:t>Barbara Schussmann</a:t>
            </a:r>
          </a:p>
        </p:txBody>
      </p:sp>
      <p:pic>
        <p:nvPicPr>
          <p:cNvPr id="821" name="9.jpg" descr="9.jpg"/>
          <p:cNvPicPr>
            <a:picLocks noChangeAspect="1"/>
          </p:cNvPicPr>
          <p:nvPr/>
        </p:nvPicPr>
        <p:blipFill>
          <a:blip r:embed="rId3">
            <a:extLst/>
          </a:blip>
          <a:srcRect l="0" t="444" r="0" b="444"/>
          <a:stretch>
            <a:fillRect/>
          </a:stretch>
        </p:blipFill>
        <p:spPr>
          <a:xfrm>
            <a:off x="14517253" y="1709580"/>
            <a:ext cx="7570826" cy="9465135"/>
          </a:xfrm>
          <a:prstGeom prst="rect">
            <a:avLst/>
          </a:prstGeom>
          <a:ln w="12700">
            <a:miter lim="400000"/>
          </a:ln>
        </p:spPr>
      </p:pic>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25" name="Break"/>
          <p:cNvSpPr txBox="1"/>
          <p:nvPr>
            <p:ph type="title"/>
          </p:nvPr>
        </p:nvSpPr>
        <p:spPr>
          <a:prstGeom prst="rect">
            <a:avLst/>
          </a:prstGeom>
        </p:spPr>
        <p:txBody>
          <a:bodyPr/>
          <a:lstStyle/>
          <a:p>
            <a:pPr/>
            <a:r>
              <a:t>Break</a:t>
            </a:r>
          </a:p>
        </p:txBody>
      </p:sp>
      <p:sp>
        <p:nvSpPr>
          <p:cNvPr id="826" name="See you shortly!"/>
          <p:cNvSpPr txBox="1"/>
          <p:nvPr>
            <p:ph type="body" sz="half" idx="1"/>
          </p:nvPr>
        </p:nvSpPr>
        <p:spPr>
          <a:prstGeom prst="rect">
            <a:avLst/>
          </a:prstGeom>
        </p:spPr>
        <p:txBody>
          <a:bodyPr/>
          <a:lstStyle/>
          <a:p>
            <a:pPr/>
            <a:r>
              <a:t>See you shortly!</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30" name="Desirable Futures"/>
          <p:cNvSpPr txBox="1"/>
          <p:nvPr>
            <p:ph type="title"/>
          </p:nvPr>
        </p:nvSpPr>
        <p:spPr>
          <a:prstGeom prst="rect">
            <a:avLst/>
          </a:prstGeom>
        </p:spPr>
        <p:txBody>
          <a:bodyPr/>
          <a:lstStyle/>
          <a:p>
            <a:pPr/>
            <a:r>
              <a:t>Desirable Futures</a:t>
            </a:r>
          </a:p>
        </p:txBody>
      </p:sp>
      <p:sp>
        <p:nvSpPr>
          <p:cNvPr id="831" name="What futures do we want to be part of creating?"/>
          <p:cNvSpPr txBox="1"/>
          <p:nvPr>
            <p:ph type="body" sz="half" idx="1"/>
          </p:nvPr>
        </p:nvSpPr>
        <p:spPr>
          <a:prstGeom prst="rect">
            <a:avLst/>
          </a:prstGeom>
        </p:spPr>
        <p:txBody>
          <a:bodyPr/>
          <a:lstStyle/>
          <a:p>
            <a:pPr/>
            <a:r>
              <a:t>What futures do we want to be part of creating?</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35" name="Why envision?"/>
          <p:cNvSpPr txBox="1"/>
          <p:nvPr>
            <p:ph type="title"/>
          </p:nvPr>
        </p:nvSpPr>
        <p:spPr>
          <a:prstGeom prst="rect">
            <a:avLst/>
          </a:prstGeom>
        </p:spPr>
        <p:txBody>
          <a:bodyPr/>
          <a:lstStyle/>
          <a:p>
            <a:pPr/>
            <a:r>
              <a:t>Why envision?</a:t>
            </a:r>
          </a:p>
        </p:txBody>
      </p:sp>
      <p:sp>
        <p:nvSpPr>
          <p:cNvPr id="836" name="What futures do you want to take part in creating?…"/>
          <p:cNvSpPr txBox="1"/>
          <p:nvPr>
            <p:ph type="body" sz="quarter" idx="1"/>
          </p:nvPr>
        </p:nvSpPr>
        <p:spPr>
          <a:xfrm>
            <a:off x="2299404" y="5476104"/>
            <a:ext cx="7570788" cy="5722096"/>
          </a:xfrm>
          <a:prstGeom prst="rect">
            <a:avLst/>
          </a:prstGeom>
        </p:spPr>
        <p:txBody>
          <a:bodyPr/>
          <a:lstStyle/>
          <a:p>
            <a:pPr/>
            <a:r>
              <a:t>What futures do you want to take part in creating?</a:t>
            </a:r>
          </a:p>
          <a:p>
            <a:pPr>
              <a:defRPr i="1"/>
            </a:pPr>
            <a:r>
              <a:t>What’s the point of foresight if we don’t use it for shaping the future?</a:t>
            </a:r>
          </a:p>
        </p:txBody>
      </p:sp>
      <p:pic>
        <p:nvPicPr>
          <p:cNvPr id="837" name="Skärmavbild 2024-05-02 kl. 17.24.31.png" descr="Skärmavbild 2024-05-02 kl. 17.24.31.png"/>
          <p:cNvPicPr>
            <a:picLocks noChangeAspect="1"/>
          </p:cNvPicPr>
          <p:nvPr>
            <p:ph type="pic" idx="22"/>
          </p:nvPr>
        </p:nvPicPr>
        <p:blipFill>
          <a:blip r:embed="rId3">
            <a:extLst/>
          </a:blip>
          <a:srcRect l="39" t="0" r="39" b="0"/>
          <a:stretch>
            <a:fillRect/>
          </a:stretch>
        </p:blipFill>
        <p:spPr>
          <a:xfrm>
            <a:off x="14517252" y="1709580"/>
            <a:ext cx="7570826" cy="9465135"/>
          </a:xfrm>
          <a:prstGeom prst="rect">
            <a:avLst/>
          </a:prstGeom>
        </p:spPr>
      </p:pic>
      <p:sp>
        <p:nvSpPr>
          <p:cNvPr id="838" name="Barbara Schussmann"/>
          <p:cNvSpPr txBox="1"/>
          <p:nvPr/>
        </p:nvSpPr>
        <p:spPr>
          <a:xfrm>
            <a:off x="14521350" y="11307188"/>
            <a:ext cx="7562592" cy="63697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40000"/>
              </a:lnSpc>
            </a:lvl1pPr>
          </a:lstStyle>
          <a:p>
            <a:pPr/>
            <a:r>
              <a:t>Barbara Schussmann</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42" name="5 – large.jpg" descr="5 – large.jpg"/>
          <p:cNvPicPr>
            <a:picLocks noChangeAspect="1"/>
          </p:cNvPicPr>
          <p:nvPr>
            <p:ph type="pic" idx="21"/>
          </p:nvPr>
        </p:nvPicPr>
        <p:blipFill>
          <a:blip r:embed="rId3">
            <a:extLst/>
          </a:blip>
          <a:srcRect l="0" t="985" r="0" b="985"/>
          <a:stretch>
            <a:fillRect/>
          </a:stretch>
        </p:blipFill>
        <p:spPr>
          <a:xfrm>
            <a:off x="-64449" y="-40448"/>
            <a:ext cx="24512899" cy="13796896"/>
          </a:xfrm>
          <a:prstGeom prst="rect">
            <a:avLst/>
          </a:prstGeom>
        </p:spPr>
      </p:pic>
      <p:sp>
        <p:nvSpPr>
          <p:cNvPr id="843" name="Let’s travel"/>
          <p:cNvSpPr txBox="1"/>
          <p:nvPr>
            <p:ph type="title"/>
          </p:nvPr>
        </p:nvSpPr>
        <p:spPr>
          <a:prstGeom prst="rect">
            <a:avLst/>
          </a:prstGeom>
        </p:spPr>
        <p:txBody>
          <a:bodyPr/>
          <a:lstStyle/>
          <a:p>
            <a:pPr/>
            <a:r>
              <a:t>Let’s travel</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47" name="Step 1"/>
          <p:cNvSpPr txBox="1"/>
          <p:nvPr>
            <p:ph type="title"/>
          </p:nvPr>
        </p:nvSpPr>
        <p:spPr>
          <a:prstGeom prst="rect">
            <a:avLst/>
          </a:prstGeom>
        </p:spPr>
        <p:txBody>
          <a:bodyPr/>
          <a:lstStyle/>
          <a:p>
            <a:pPr/>
            <a:r>
              <a:t>Step 1</a:t>
            </a:r>
          </a:p>
        </p:txBody>
      </p:sp>
      <p:sp>
        <p:nvSpPr>
          <p:cNvPr id="848" name="Draw/write down a vision of a desirable future related to your topic."/>
          <p:cNvSpPr txBox="1"/>
          <p:nvPr>
            <p:ph type="body" sz="quarter" idx="1"/>
          </p:nvPr>
        </p:nvSpPr>
        <p:spPr>
          <a:prstGeom prst="rect">
            <a:avLst/>
          </a:prstGeom>
        </p:spPr>
        <p:txBody>
          <a:bodyPr/>
          <a:lstStyle/>
          <a:p>
            <a:pPr/>
            <a:r>
              <a:t>Draw/write down a vision of a desirable future related to your topic.</a:t>
            </a:r>
          </a:p>
        </p:txBody>
      </p:sp>
      <p:pic>
        <p:nvPicPr>
          <p:cNvPr id="849" name="Skärmavbild 2024-05-02 kl. 17.24.31.png" descr="Skärmavbild 2024-05-02 kl. 17.24.31.png"/>
          <p:cNvPicPr>
            <a:picLocks noChangeAspect="1"/>
          </p:cNvPicPr>
          <p:nvPr>
            <p:ph type="pic" idx="22"/>
          </p:nvPr>
        </p:nvPicPr>
        <p:blipFill>
          <a:blip r:embed="rId3">
            <a:extLst/>
          </a:blip>
          <a:srcRect l="39" t="0" r="39" b="0"/>
          <a:stretch>
            <a:fillRect/>
          </a:stretch>
        </p:blipFill>
        <p:spPr>
          <a:xfrm>
            <a:off x="14517252" y="1709580"/>
            <a:ext cx="7570826" cy="9465135"/>
          </a:xfrm>
          <a:prstGeom prst="rect">
            <a:avLst/>
          </a:prstGeom>
        </p:spPr>
      </p:pic>
      <p:sp>
        <p:nvSpPr>
          <p:cNvPr id="850" name="Barbara Schussmann"/>
          <p:cNvSpPr txBox="1"/>
          <p:nvPr/>
        </p:nvSpPr>
        <p:spPr>
          <a:xfrm>
            <a:off x="14521350" y="11307188"/>
            <a:ext cx="7562592" cy="63697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40000"/>
              </a:lnSpc>
            </a:lvl1pPr>
          </a:lstStyle>
          <a:p>
            <a:pPr/>
            <a:r>
              <a:t>Barbara Schussmann</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54" name="Step 2"/>
          <p:cNvSpPr txBox="1"/>
          <p:nvPr>
            <p:ph type="title"/>
          </p:nvPr>
        </p:nvSpPr>
        <p:spPr>
          <a:prstGeom prst="rect">
            <a:avLst/>
          </a:prstGeom>
        </p:spPr>
        <p:txBody>
          <a:bodyPr/>
          <a:lstStyle/>
          <a:p>
            <a:pPr/>
            <a:r>
              <a:t>Step 2</a:t>
            </a:r>
          </a:p>
        </p:txBody>
      </p:sp>
      <p:sp>
        <p:nvSpPr>
          <p:cNvPr id="855" name="In silence, look/read through the visions and capture possible impacts for your topic at focus."/>
          <p:cNvSpPr txBox="1"/>
          <p:nvPr>
            <p:ph type="body" sz="quarter" idx="1"/>
          </p:nvPr>
        </p:nvSpPr>
        <p:spPr>
          <a:prstGeom prst="rect">
            <a:avLst/>
          </a:prstGeom>
        </p:spPr>
        <p:txBody>
          <a:bodyPr/>
          <a:lstStyle/>
          <a:p>
            <a:pPr/>
            <a:r>
              <a:t>In silence, look/read through the visions and capture possible impacts for your topic at focus.</a:t>
            </a:r>
          </a:p>
        </p:txBody>
      </p:sp>
      <p:pic>
        <p:nvPicPr>
          <p:cNvPr id="856" name="Skärmavbild 2024-05-02 kl. 17.24.31.png" descr="Skärmavbild 2024-05-02 kl. 17.24.31.png"/>
          <p:cNvPicPr>
            <a:picLocks noChangeAspect="1"/>
          </p:cNvPicPr>
          <p:nvPr>
            <p:ph type="pic" idx="22"/>
          </p:nvPr>
        </p:nvPicPr>
        <p:blipFill>
          <a:blip r:embed="rId3">
            <a:extLst/>
          </a:blip>
          <a:srcRect l="39" t="0" r="39" b="0"/>
          <a:stretch>
            <a:fillRect/>
          </a:stretch>
        </p:blipFill>
        <p:spPr>
          <a:xfrm>
            <a:off x="14517252" y="1709580"/>
            <a:ext cx="7570826" cy="9465135"/>
          </a:xfrm>
          <a:prstGeom prst="rect">
            <a:avLst/>
          </a:prstGeom>
        </p:spPr>
      </p:pic>
      <p:sp>
        <p:nvSpPr>
          <p:cNvPr id="857" name="Barbara Schussmann"/>
          <p:cNvSpPr txBox="1"/>
          <p:nvPr/>
        </p:nvSpPr>
        <p:spPr>
          <a:xfrm>
            <a:off x="14521350" y="11307188"/>
            <a:ext cx="7562592" cy="63697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40000"/>
              </a:lnSpc>
            </a:lvl1pPr>
          </a:lstStyle>
          <a:p>
            <a:pPr/>
            <a:r>
              <a:t>Barbara Schussmann</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61" name="Step 3"/>
          <p:cNvSpPr txBox="1"/>
          <p:nvPr>
            <p:ph type="title"/>
          </p:nvPr>
        </p:nvSpPr>
        <p:spPr>
          <a:prstGeom prst="rect">
            <a:avLst/>
          </a:prstGeom>
        </p:spPr>
        <p:txBody>
          <a:bodyPr/>
          <a:lstStyle/>
          <a:p>
            <a:pPr/>
            <a:r>
              <a:t>Step 3</a:t>
            </a:r>
          </a:p>
        </p:txBody>
      </p:sp>
      <p:sp>
        <p:nvSpPr>
          <p:cNvPr id="862" name="Discuss in pair: what do you see? What stands out?"/>
          <p:cNvSpPr txBox="1"/>
          <p:nvPr>
            <p:ph type="body" sz="quarter" idx="1"/>
          </p:nvPr>
        </p:nvSpPr>
        <p:spPr>
          <a:prstGeom prst="rect">
            <a:avLst/>
          </a:prstGeom>
        </p:spPr>
        <p:txBody>
          <a:bodyPr/>
          <a:lstStyle/>
          <a:p>
            <a:pPr/>
            <a:r>
              <a:t>Discuss in pair: what do you see? What stands out?</a:t>
            </a:r>
          </a:p>
        </p:txBody>
      </p:sp>
      <p:pic>
        <p:nvPicPr>
          <p:cNvPr id="863" name="Skärmavbild 2024-05-02 kl. 17.24.31.png" descr="Skärmavbild 2024-05-02 kl. 17.24.31.png"/>
          <p:cNvPicPr>
            <a:picLocks noChangeAspect="1"/>
          </p:cNvPicPr>
          <p:nvPr>
            <p:ph type="pic" idx="22"/>
          </p:nvPr>
        </p:nvPicPr>
        <p:blipFill>
          <a:blip r:embed="rId3">
            <a:extLst/>
          </a:blip>
          <a:srcRect l="39" t="0" r="39" b="0"/>
          <a:stretch>
            <a:fillRect/>
          </a:stretch>
        </p:blipFill>
        <p:spPr>
          <a:xfrm>
            <a:off x="14517252" y="1709580"/>
            <a:ext cx="7570826" cy="9465135"/>
          </a:xfrm>
          <a:prstGeom prst="rect">
            <a:avLst/>
          </a:prstGeom>
        </p:spPr>
      </p:pic>
      <p:sp>
        <p:nvSpPr>
          <p:cNvPr id="864" name="Barbara Schussmann"/>
          <p:cNvSpPr txBox="1"/>
          <p:nvPr/>
        </p:nvSpPr>
        <p:spPr>
          <a:xfrm>
            <a:off x="14521350" y="11307188"/>
            <a:ext cx="7562592" cy="63697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40000"/>
              </a:lnSpc>
            </a:lvl1pPr>
          </a:lstStyle>
          <a:p>
            <a:pPr/>
            <a:r>
              <a:t>Barbara Schussmann</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95" name="Collaborative Foresight"/>
          <p:cNvSpPr txBox="1"/>
          <p:nvPr>
            <p:ph type="title"/>
          </p:nvPr>
        </p:nvSpPr>
        <p:spPr>
          <a:prstGeom prst="rect">
            <a:avLst/>
          </a:prstGeom>
        </p:spPr>
        <p:txBody>
          <a:bodyPr/>
          <a:lstStyle/>
          <a:p>
            <a:pPr/>
            <a:r>
              <a:t>Collaborative Foresight</a:t>
            </a:r>
          </a:p>
        </p:txBody>
      </p:sp>
      <p:sp>
        <p:nvSpPr>
          <p:cNvPr id="696" name="The practice of using the future to anticipate, prepare for, shape and create change, together."/>
          <p:cNvSpPr txBox="1"/>
          <p:nvPr>
            <p:ph type="body" sz="quarter" idx="1"/>
          </p:nvPr>
        </p:nvSpPr>
        <p:spPr>
          <a:prstGeom prst="rect">
            <a:avLst/>
          </a:prstGeom>
        </p:spPr>
        <p:txBody>
          <a:bodyPr/>
          <a:lstStyle>
            <a:lvl1pPr>
              <a:lnSpc>
                <a:spcPct val="130000"/>
              </a:lnSpc>
            </a:lvl1pPr>
          </a:lstStyle>
          <a:p>
            <a:pPr/>
            <a:r>
              <a:t>The practice of using the future to anticipate, prepare for, shape and create change, together.</a:t>
            </a:r>
          </a:p>
        </p:txBody>
      </p:sp>
      <p:sp>
        <p:nvSpPr>
          <p:cNvPr id="697" name="Jon Koko"/>
          <p:cNvSpPr txBox="1"/>
          <p:nvPr/>
        </p:nvSpPr>
        <p:spPr>
          <a:xfrm>
            <a:off x="14521350" y="11307188"/>
            <a:ext cx="7562592" cy="63697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Jon Koko</a:t>
            </a:r>
          </a:p>
        </p:txBody>
      </p:sp>
      <p:pic>
        <p:nvPicPr>
          <p:cNvPr id="698" name="(6)If the Lake could talk.jpg" descr="(6)If the Lake could talk.jpg"/>
          <p:cNvPicPr>
            <a:picLocks noChangeAspect="1"/>
          </p:cNvPicPr>
          <p:nvPr/>
        </p:nvPicPr>
        <p:blipFill>
          <a:blip r:embed="rId3">
            <a:extLst/>
          </a:blip>
          <a:stretch>
            <a:fillRect/>
          </a:stretch>
        </p:blipFill>
        <p:spPr>
          <a:xfrm>
            <a:off x="14517253" y="1709580"/>
            <a:ext cx="7570826" cy="9465135"/>
          </a:xfrm>
          <a:prstGeom prst="rect">
            <a:avLst/>
          </a:prstGeom>
          <a:ln w="12700">
            <a:miter lim="400000"/>
          </a:ln>
        </p:spPr>
      </p:pic>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68" name="Unknown Futures"/>
          <p:cNvSpPr txBox="1"/>
          <p:nvPr>
            <p:ph type="title"/>
          </p:nvPr>
        </p:nvSpPr>
        <p:spPr>
          <a:prstGeom prst="rect">
            <a:avLst/>
          </a:prstGeom>
        </p:spPr>
        <p:txBody>
          <a:bodyPr/>
          <a:lstStyle/>
          <a:p>
            <a:pPr/>
            <a:r>
              <a:t>Unknown Futures</a:t>
            </a:r>
          </a:p>
        </p:txBody>
      </p:sp>
      <p:sp>
        <p:nvSpPr>
          <p:cNvPr id="869" name="What if…?"/>
          <p:cNvSpPr txBox="1"/>
          <p:nvPr>
            <p:ph type="body" sz="half" idx="1"/>
          </p:nvPr>
        </p:nvSpPr>
        <p:spPr>
          <a:prstGeom prst="rect">
            <a:avLst/>
          </a:prstGeom>
        </p:spPr>
        <p:txBody>
          <a:bodyPr/>
          <a:lstStyle/>
          <a:p>
            <a:pPr/>
            <a:r>
              <a:t>What if…?</a:t>
            </a: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73" name="Why unknown, alternative futures?"/>
          <p:cNvSpPr txBox="1"/>
          <p:nvPr>
            <p:ph type="title"/>
          </p:nvPr>
        </p:nvSpPr>
        <p:spPr>
          <a:prstGeom prst="rect">
            <a:avLst/>
          </a:prstGeom>
        </p:spPr>
        <p:txBody>
          <a:bodyPr/>
          <a:lstStyle/>
          <a:p>
            <a:pPr/>
            <a:r>
              <a:t>Why unknown, alternative futures?</a:t>
            </a:r>
          </a:p>
        </p:txBody>
      </p:sp>
      <p:sp>
        <p:nvSpPr>
          <p:cNvPr id="874" name="What might we not see?…"/>
          <p:cNvSpPr txBox="1"/>
          <p:nvPr>
            <p:ph type="body" sz="quarter" idx="1"/>
          </p:nvPr>
        </p:nvSpPr>
        <p:spPr>
          <a:prstGeom prst="rect">
            <a:avLst/>
          </a:prstGeom>
        </p:spPr>
        <p:txBody>
          <a:bodyPr/>
          <a:lstStyle/>
          <a:p>
            <a:pPr/>
            <a:r>
              <a:t>What might we not see? </a:t>
            </a:r>
          </a:p>
          <a:p>
            <a:pPr/>
            <a:r>
              <a:t>How do we prepare for and work with uncertainty?</a:t>
            </a:r>
          </a:p>
        </p:txBody>
      </p:sp>
      <p:sp>
        <p:nvSpPr>
          <p:cNvPr id="875" name="Barbara Schussmann"/>
          <p:cNvSpPr txBox="1"/>
          <p:nvPr>
            <p:ph type="body" idx="21"/>
          </p:nvPr>
        </p:nvSpPr>
        <p:spPr>
          <a:prstGeom prst="rect">
            <a:avLst/>
          </a:prstGeom>
          <a:extLst>
            <a:ext uri="{C572A759-6A51-4108-AA02-DFA0A04FC94B}">
              <ma14:wrappingTextBoxFlag xmlns:ma14="http://schemas.microsoft.com/office/mac/drawingml/2011/main" val="1"/>
            </a:ext>
          </a:extLst>
        </p:spPr>
        <p:txBody>
          <a:bodyPr/>
          <a:lstStyle>
            <a:lvl1pPr>
              <a:lnSpc>
                <a:spcPct val="140000"/>
              </a:lnSpc>
            </a:lvl1pPr>
          </a:lstStyle>
          <a:p>
            <a:pPr/>
            <a:r>
              <a:t>Barbara Schussmann</a:t>
            </a:r>
          </a:p>
        </p:txBody>
      </p:sp>
      <p:pic>
        <p:nvPicPr>
          <p:cNvPr id="876" name="4 (2).jpg" descr="4 (2).jpg"/>
          <p:cNvPicPr>
            <a:picLocks noChangeAspect="1"/>
          </p:cNvPicPr>
          <p:nvPr>
            <p:ph type="pic" idx="22"/>
          </p:nvPr>
        </p:nvPicPr>
        <p:blipFill>
          <a:blip r:embed="rId3">
            <a:extLst/>
          </a:blip>
          <a:srcRect l="0" t="444" r="0" b="444"/>
          <a:stretch>
            <a:fillRect/>
          </a:stretch>
        </p:blipFill>
        <p:spPr>
          <a:xfrm>
            <a:off x="14517253" y="1709580"/>
            <a:ext cx="7570826" cy="9465135"/>
          </a:xfrm>
          <a:prstGeom prst="rect">
            <a:avLst/>
          </a:prstGeom>
        </p:spPr>
      </p:pic>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80" name="Visit to an unknown future"/>
          <p:cNvSpPr txBox="1"/>
          <p:nvPr>
            <p:ph type="title"/>
          </p:nvPr>
        </p:nvSpPr>
        <p:spPr>
          <a:prstGeom prst="rect">
            <a:avLst/>
          </a:prstGeom>
        </p:spPr>
        <p:txBody>
          <a:bodyPr/>
          <a:lstStyle/>
          <a:p>
            <a:pPr/>
            <a:r>
              <a:t>Visit to an unknown future</a:t>
            </a:r>
          </a:p>
        </p:txBody>
      </p:sp>
      <p:sp>
        <p:nvSpPr>
          <p:cNvPr id="881" name="Read through the future scenario.…"/>
          <p:cNvSpPr txBox="1"/>
          <p:nvPr>
            <p:ph type="body" idx="1"/>
          </p:nvPr>
        </p:nvSpPr>
        <p:spPr>
          <a:xfrm>
            <a:off x="3037101" y="4741684"/>
            <a:ext cx="18437811" cy="7293054"/>
          </a:xfrm>
          <a:prstGeom prst="rect">
            <a:avLst/>
          </a:prstGeom>
        </p:spPr>
        <p:txBody>
          <a:bodyPr spcCol="2276246"/>
          <a:lstStyle/>
          <a:p>
            <a:pPr marL="0" indent="0">
              <a:buSzTx/>
              <a:buNone/>
              <a:defRPr sz="4100"/>
            </a:pPr>
            <a:r>
              <a:t>Read through the future scenario. </a:t>
            </a:r>
          </a:p>
          <a:p>
            <a:pPr marL="0" indent="0">
              <a:buSzTx/>
              <a:buNone/>
              <a:defRPr sz="4100"/>
            </a:pPr>
            <a:r>
              <a:t>Reflect first individually, then discuss in pair. </a:t>
            </a:r>
          </a:p>
          <a:p>
            <a:pPr marL="0" indent="0">
              <a:buSzTx/>
              <a:buNone/>
              <a:defRPr sz="4100"/>
            </a:pPr>
            <a:r>
              <a:t>Capture 2-3 key insights on post-its.</a:t>
            </a:r>
          </a:p>
          <a:p>
            <a:pPr marL="0" indent="0">
              <a:buSzTx/>
              <a:buNone/>
              <a:defRPr sz="4100"/>
            </a:pPr>
          </a:p>
          <a:p>
            <a:pPr marL="761999" indent="-761999">
              <a:defRPr sz="4100"/>
            </a:pPr>
            <a:r>
              <a:t>How might your focus impact this future world?</a:t>
            </a:r>
          </a:p>
          <a:p>
            <a:pPr marL="761999" indent="-761999">
              <a:defRPr sz="4100"/>
            </a:pPr>
            <a:r>
              <a:t>How would your focus need to change in this future?</a:t>
            </a:r>
          </a:p>
          <a:p>
            <a:pPr marL="761999" indent="-761999">
              <a:defRPr sz="4100"/>
            </a:pPr>
            <a:r>
              <a:t>How might you prepare your focus for any unknown future?</a:t>
            </a:r>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85" name="What did you discover?"/>
          <p:cNvSpPr txBox="1"/>
          <p:nvPr>
            <p:ph type="title"/>
          </p:nvPr>
        </p:nvSpPr>
        <p:spPr>
          <a:prstGeom prst="rect">
            <a:avLst/>
          </a:prstGeom>
        </p:spPr>
        <p:txBody>
          <a:bodyPr/>
          <a:lstStyle/>
          <a:p>
            <a:pPr/>
            <a:r>
              <a:t>What did you discover?</a:t>
            </a:r>
          </a:p>
        </p:txBody>
      </p:sp>
      <p:sp>
        <p:nvSpPr>
          <p:cNvPr id="886" name="Let’s share"/>
          <p:cNvSpPr txBox="1"/>
          <p:nvPr>
            <p:ph type="body" sz="quarter" idx="1"/>
          </p:nvPr>
        </p:nvSpPr>
        <p:spPr>
          <a:prstGeom prst="rect">
            <a:avLst/>
          </a:prstGeom>
        </p:spPr>
        <p:txBody>
          <a:bodyPr/>
          <a:lstStyle/>
          <a:p>
            <a:pPr/>
            <a:r>
              <a:t>Let’s share</a:t>
            </a:r>
          </a:p>
        </p:txBody>
      </p:sp>
      <p:pic>
        <p:nvPicPr>
          <p:cNvPr id="887" name="Bild" descr="Bild"/>
          <p:cNvPicPr>
            <a:picLocks noChangeAspect="1"/>
          </p:cNvPicPr>
          <p:nvPr>
            <p:ph type="pic" idx="22"/>
          </p:nvPr>
        </p:nvPicPr>
        <p:blipFill>
          <a:blip r:embed="rId3">
            <a:extLst/>
          </a:blip>
          <a:srcRect l="10789" t="978" r="10789" b="978"/>
          <a:stretch>
            <a:fillRect/>
          </a:stretch>
        </p:blipFill>
        <p:spPr>
          <a:xfrm>
            <a:off x="14517253" y="1709580"/>
            <a:ext cx="7570825" cy="9465134"/>
          </a:xfrm>
          <a:prstGeom prst="rect">
            <a:avLst/>
          </a:prstGeom>
        </p:spPr>
      </p:pic>
      <p:sp>
        <p:nvSpPr>
          <p:cNvPr id="888" name="Barbara Schussmann"/>
          <p:cNvSpPr txBox="1"/>
          <p:nvPr/>
        </p:nvSpPr>
        <p:spPr>
          <a:xfrm>
            <a:off x="14521350" y="11307188"/>
            <a:ext cx="7562592" cy="63697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40000"/>
              </a:lnSpc>
            </a:lvl1pPr>
          </a:lstStyle>
          <a:p>
            <a:pPr/>
            <a:r>
              <a:t>Barbara Schussmann</a:t>
            </a:r>
          </a:p>
        </p:txBody>
      </p:sp>
      <p:pic>
        <p:nvPicPr>
          <p:cNvPr id="889" name="4 (2).jpg" descr="4 (2).jpg"/>
          <p:cNvPicPr>
            <a:picLocks noChangeAspect="1"/>
          </p:cNvPicPr>
          <p:nvPr/>
        </p:nvPicPr>
        <p:blipFill>
          <a:blip r:embed="rId4">
            <a:extLst/>
          </a:blip>
          <a:srcRect l="0" t="444" r="0" b="444"/>
          <a:stretch>
            <a:fillRect/>
          </a:stretch>
        </p:blipFill>
        <p:spPr>
          <a:xfrm>
            <a:off x="14517253" y="1709580"/>
            <a:ext cx="7570826" cy="9465135"/>
          </a:xfrm>
          <a:prstGeom prst="rect">
            <a:avLst/>
          </a:prstGeom>
          <a:ln w="12700">
            <a:miter lim="400000"/>
          </a:ln>
        </p:spPr>
      </p:pic>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93" name="Time to choose"/>
          <p:cNvSpPr txBox="1"/>
          <p:nvPr>
            <p:ph type="title"/>
          </p:nvPr>
        </p:nvSpPr>
        <p:spPr>
          <a:prstGeom prst="rect">
            <a:avLst/>
          </a:prstGeom>
        </p:spPr>
        <p:txBody>
          <a:bodyPr/>
          <a:lstStyle/>
          <a:p>
            <a:pPr/>
            <a:r>
              <a:t>Time to choose</a:t>
            </a:r>
            <a:br/>
          </a:p>
        </p:txBody>
      </p:sp>
      <p:sp>
        <p:nvSpPr>
          <p:cNvPr id="894" name="Identify three of the most important, unexpected or surprising impacts/insights.…"/>
          <p:cNvSpPr txBox="1"/>
          <p:nvPr>
            <p:ph type="body" sz="quarter" idx="1"/>
          </p:nvPr>
        </p:nvSpPr>
        <p:spPr>
          <a:xfrm>
            <a:off x="2299404" y="5476104"/>
            <a:ext cx="7570788" cy="6352045"/>
          </a:xfrm>
          <a:prstGeom prst="rect">
            <a:avLst/>
          </a:prstGeom>
        </p:spPr>
        <p:txBody>
          <a:bodyPr/>
          <a:lstStyle/>
          <a:p>
            <a:pPr/>
            <a:r>
              <a:t>Identify three of the most important, unexpected or surprising impacts/insights.</a:t>
            </a:r>
          </a:p>
          <a:p>
            <a:pPr/>
            <a:r>
              <a:t>Individually, circle 3 impacts/insights.</a:t>
            </a:r>
          </a:p>
        </p:txBody>
      </p:sp>
      <p:pic>
        <p:nvPicPr>
          <p:cNvPr id="895" name="Bild" descr="Bild"/>
          <p:cNvPicPr>
            <a:picLocks noChangeAspect="1"/>
          </p:cNvPicPr>
          <p:nvPr>
            <p:ph type="pic" idx="22"/>
          </p:nvPr>
        </p:nvPicPr>
        <p:blipFill>
          <a:blip r:embed="rId3">
            <a:extLst/>
          </a:blip>
          <a:srcRect l="10789" t="978" r="10789" b="978"/>
          <a:stretch>
            <a:fillRect/>
          </a:stretch>
        </p:blipFill>
        <p:spPr>
          <a:xfrm>
            <a:off x="14517253" y="1709580"/>
            <a:ext cx="7570825" cy="9465134"/>
          </a:xfrm>
          <a:prstGeom prst="rect">
            <a:avLst/>
          </a:prstGeom>
        </p:spPr>
      </p:pic>
      <p:sp>
        <p:nvSpPr>
          <p:cNvPr id="896" name="Barbara Schussmann"/>
          <p:cNvSpPr txBox="1"/>
          <p:nvPr/>
        </p:nvSpPr>
        <p:spPr>
          <a:xfrm>
            <a:off x="14521350" y="11307188"/>
            <a:ext cx="7562592" cy="63697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40000"/>
              </a:lnSpc>
            </a:lvl1pPr>
          </a:lstStyle>
          <a:p>
            <a:pPr/>
            <a:r>
              <a:t>Barbara Schussmann</a:t>
            </a:r>
          </a:p>
        </p:txBody>
      </p:sp>
      <p:pic>
        <p:nvPicPr>
          <p:cNvPr id="897" name="2.jpg" descr="2.jpg"/>
          <p:cNvPicPr>
            <a:picLocks noChangeAspect="1"/>
          </p:cNvPicPr>
          <p:nvPr/>
        </p:nvPicPr>
        <p:blipFill>
          <a:blip r:embed="rId4">
            <a:extLst/>
          </a:blip>
          <a:srcRect l="0" t="444" r="0" b="444"/>
          <a:stretch>
            <a:fillRect/>
          </a:stretch>
        </p:blipFill>
        <p:spPr>
          <a:xfrm>
            <a:off x="14517253" y="1709580"/>
            <a:ext cx="7570826" cy="9465135"/>
          </a:xfrm>
          <a:prstGeom prst="rect">
            <a:avLst/>
          </a:prstGeom>
          <a:ln w="12700">
            <a:miter lim="400000"/>
          </a:ln>
        </p:spPr>
      </p:pic>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01" name="From Imagination  to Action"/>
          <p:cNvSpPr txBox="1"/>
          <p:nvPr>
            <p:ph type="title"/>
          </p:nvPr>
        </p:nvSpPr>
        <p:spPr>
          <a:prstGeom prst="rect">
            <a:avLst/>
          </a:prstGeom>
        </p:spPr>
        <p:txBody>
          <a:bodyPr/>
          <a:lstStyle/>
          <a:p>
            <a:pPr/>
            <a:r>
              <a:t>From Imagination </a:t>
            </a:r>
            <a:br/>
            <a:r>
              <a:t>to Action</a:t>
            </a:r>
          </a:p>
        </p:txBody>
      </p:sp>
      <p:sp>
        <p:nvSpPr>
          <p:cNvPr id="902" name="A Roadmap"/>
          <p:cNvSpPr txBox="1"/>
          <p:nvPr>
            <p:ph type="body" sz="half" idx="1"/>
          </p:nvPr>
        </p:nvSpPr>
        <p:spPr>
          <a:prstGeom prst="rect">
            <a:avLst/>
          </a:prstGeom>
        </p:spPr>
        <p:txBody>
          <a:bodyPr/>
          <a:lstStyle/>
          <a:p>
            <a:pPr/>
            <a:r>
              <a:t>A Roadmap</a:t>
            </a:r>
          </a:p>
        </p:txBody>
      </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06" name="Roadmap of actions"/>
          <p:cNvSpPr txBox="1"/>
          <p:nvPr>
            <p:ph type="title"/>
          </p:nvPr>
        </p:nvSpPr>
        <p:spPr>
          <a:prstGeom prst="rect">
            <a:avLst/>
          </a:prstGeom>
        </p:spPr>
        <p:txBody>
          <a:bodyPr/>
          <a:lstStyle/>
          <a:p>
            <a:pPr/>
            <a:r>
              <a:t>Roadmap of actions</a:t>
            </a:r>
          </a:p>
        </p:txBody>
      </p:sp>
      <p:sp>
        <p:nvSpPr>
          <p:cNvPr id="907" name="Identify actions you as a team wish to take on each impact/insight you’ve identified."/>
          <p:cNvSpPr txBox="1"/>
          <p:nvPr>
            <p:ph type="body" sz="quarter" idx="1"/>
          </p:nvPr>
        </p:nvSpPr>
        <p:spPr>
          <a:prstGeom prst="rect">
            <a:avLst/>
          </a:prstGeom>
        </p:spPr>
        <p:txBody>
          <a:bodyPr/>
          <a:lstStyle/>
          <a:p>
            <a:pPr/>
            <a:r>
              <a:t>Identify actions you as a team wish to take on each impact/insight you’ve identified.</a:t>
            </a:r>
          </a:p>
        </p:txBody>
      </p:sp>
      <p:pic>
        <p:nvPicPr>
          <p:cNvPr id="908" name="Bild" descr="Bild"/>
          <p:cNvPicPr>
            <a:picLocks noChangeAspect="1"/>
          </p:cNvPicPr>
          <p:nvPr>
            <p:ph type="pic" idx="22"/>
          </p:nvPr>
        </p:nvPicPr>
        <p:blipFill>
          <a:blip r:embed="rId3">
            <a:extLst/>
          </a:blip>
          <a:srcRect l="10789" t="978" r="10789" b="978"/>
          <a:stretch>
            <a:fillRect/>
          </a:stretch>
        </p:blipFill>
        <p:spPr>
          <a:xfrm>
            <a:off x="14517253" y="1709580"/>
            <a:ext cx="7570825" cy="9465134"/>
          </a:xfrm>
          <a:prstGeom prst="rect">
            <a:avLst/>
          </a:prstGeom>
        </p:spPr>
      </p:pic>
      <p:sp>
        <p:nvSpPr>
          <p:cNvPr id="909" name="Barbara Schussmann"/>
          <p:cNvSpPr txBox="1"/>
          <p:nvPr/>
        </p:nvSpPr>
        <p:spPr>
          <a:xfrm>
            <a:off x="14521350" y="11307188"/>
            <a:ext cx="7562592" cy="63697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40000"/>
              </a:lnSpc>
            </a:lvl1pPr>
          </a:lstStyle>
          <a:p>
            <a:pPr/>
            <a:r>
              <a:t>Barbara Schussmann</a:t>
            </a:r>
          </a:p>
        </p:txBody>
      </p:sp>
      <p:pic>
        <p:nvPicPr>
          <p:cNvPr id="910" name="2.jpg" descr="2.jpg"/>
          <p:cNvPicPr>
            <a:picLocks noChangeAspect="1"/>
          </p:cNvPicPr>
          <p:nvPr/>
        </p:nvPicPr>
        <p:blipFill>
          <a:blip r:embed="rId4">
            <a:extLst/>
          </a:blip>
          <a:srcRect l="0" t="444" r="0" b="444"/>
          <a:stretch>
            <a:fillRect/>
          </a:stretch>
        </p:blipFill>
        <p:spPr>
          <a:xfrm>
            <a:off x="14517253" y="1709580"/>
            <a:ext cx="7570826" cy="9465135"/>
          </a:xfrm>
          <a:prstGeom prst="rect">
            <a:avLst/>
          </a:prstGeom>
          <a:ln w="12700">
            <a:miter lim="400000"/>
          </a:ln>
        </p:spPr>
      </p:pic>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14" name="Rounding off"/>
          <p:cNvSpPr txBox="1"/>
          <p:nvPr>
            <p:ph type="title"/>
          </p:nvPr>
        </p:nvSpPr>
        <p:spPr>
          <a:prstGeom prst="rect">
            <a:avLst/>
          </a:prstGeom>
        </p:spPr>
        <p:txBody>
          <a:bodyPr/>
          <a:lstStyle/>
          <a:p>
            <a:pPr/>
            <a:r>
              <a:t>Rounding off</a:t>
            </a:r>
          </a:p>
        </p:txBody>
      </p:sp>
      <p:sp>
        <p:nvSpPr>
          <p:cNvPr id="915" name="Sub header"/>
          <p:cNvSpPr txBox="1"/>
          <p:nvPr>
            <p:ph type="body" sz="half" idx="1"/>
          </p:nvPr>
        </p:nvSpPr>
        <p:spPr>
          <a:prstGeom prst="rect">
            <a:avLst/>
          </a:prstGeom>
        </p:spPr>
        <p:txBody>
          <a:bodyPr/>
          <a:lstStyle/>
          <a:p>
            <a:pP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19" name="What’s next?"/>
          <p:cNvSpPr txBox="1"/>
          <p:nvPr>
            <p:ph type="title"/>
          </p:nvPr>
        </p:nvSpPr>
        <p:spPr>
          <a:prstGeom prst="rect">
            <a:avLst/>
          </a:prstGeom>
        </p:spPr>
        <p:txBody>
          <a:bodyPr/>
          <a:lstStyle/>
          <a:p>
            <a:pPr/>
            <a:r>
              <a:t>What’s next?</a:t>
            </a:r>
          </a:p>
        </p:txBody>
      </p:sp>
      <p:sp>
        <p:nvSpPr>
          <p:cNvPr id="920" name="Time to move from imagination and roadmap to action."/>
          <p:cNvSpPr txBox="1"/>
          <p:nvPr>
            <p:ph type="body" sz="quarter" idx="1"/>
          </p:nvPr>
        </p:nvSpPr>
        <p:spPr>
          <a:prstGeom prst="rect">
            <a:avLst/>
          </a:prstGeom>
        </p:spPr>
        <p:txBody>
          <a:bodyPr/>
          <a:lstStyle/>
          <a:p>
            <a:pPr/>
            <a:r>
              <a:t>Time to move from imagination and roadmap to action.</a:t>
            </a:r>
          </a:p>
        </p:txBody>
      </p:sp>
      <p:pic>
        <p:nvPicPr>
          <p:cNvPr id="921" name="Bild" descr="Bild"/>
          <p:cNvPicPr>
            <a:picLocks noChangeAspect="1"/>
          </p:cNvPicPr>
          <p:nvPr>
            <p:ph type="pic" idx="22"/>
          </p:nvPr>
        </p:nvPicPr>
        <p:blipFill>
          <a:blip r:embed="rId3">
            <a:extLst/>
          </a:blip>
          <a:srcRect l="10789" t="978" r="10789" b="978"/>
          <a:stretch>
            <a:fillRect/>
          </a:stretch>
        </p:blipFill>
        <p:spPr>
          <a:xfrm>
            <a:off x="14517253" y="1709580"/>
            <a:ext cx="7570825" cy="9465134"/>
          </a:xfrm>
          <a:prstGeom prst="rect">
            <a:avLst/>
          </a:prstGeom>
        </p:spPr>
      </p:pic>
      <p:sp>
        <p:nvSpPr>
          <p:cNvPr id="922" name="Jon Koko"/>
          <p:cNvSpPr txBox="1"/>
          <p:nvPr/>
        </p:nvSpPr>
        <p:spPr>
          <a:xfrm>
            <a:off x="14521350" y="11307188"/>
            <a:ext cx="7562592" cy="63697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Jon Koko</a:t>
            </a:r>
          </a:p>
        </p:txBody>
      </p:sp>
      <p:pic>
        <p:nvPicPr>
          <p:cNvPr id="923" name="MEC 10.jpg" descr="MEC 10.jpg"/>
          <p:cNvPicPr>
            <a:picLocks noChangeAspect="1"/>
          </p:cNvPicPr>
          <p:nvPr/>
        </p:nvPicPr>
        <p:blipFill>
          <a:blip r:embed="rId4">
            <a:extLst/>
          </a:blip>
          <a:stretch>
            <a:fillRect/>
          </a:stretch>
        </p:blipFill>
        <p:spPr>
          <a:xfrm>
            <a:off x="14517253" y="1709580"/>
            <a:ext cx="7570826" cy="9465135"/>
          </a:xfrm>
          <a:prstGeom prst="rect">
            <a:avLst/>
          </a:prstGeom>
          <a:ln w="12700">
            <a:miter lim="400000"/>
          </a:ln>
        </p:spPr>
      </p:pic>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27" name="What do you bring with you?"/>
          <p:cNvSpPr txBox="1"/>
          <p:nvPr>
            <p:ph type="title"/>
          </p:nvPr>
        </p:nvSpPr>
        <p:spPr>
          <a:prstGeom prst="rect">
            <a:avLst/>
          </a:prstGeom>
        </p:spPr>
        <p:txBody>
          <a:bodyPr/>
          <a:lstStyle/>
          <a:p>
            <a:pPr/>
            <a:r>
              <a:t>What do you bring with you?</a:t>
            </a:r>
          </a:p>
        </p:txBody>
      </p:sp>
      <p:sp>
        <p:nvSpPr>
          <p:cNvPr id="928" name="Round of sharing"/>
          <p:cNvSpPr txBox="1"/>
          <p:nvPr>
            <p:ph type="body" sz="half" idx="1"/>
          </p:nvPr>
        </p:nvSpPr>
        <p:spPr>
          <a:prstGeom prst="rect">
            <a:avLst/>
          </a:prstGeom>
        </p:spPr>
        <p:txBody>
          <a:bodyPr/>
          <a:lstStyle/>
          <a:p>
            <a:pPr/>
            <a:r>
              <a:t>Round of sharing</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02" name="(1)Utopia and Dystopia.jpg" descr="(1)Utopia and Dystopia.jpg"/>
          <p:cNvPicPr>
            <a:picLocks noChangeAspect="1"/>
          </p:cNvPicPr>
          <p:nvPr>
            <p:ph type="pic" idx="22"/>
          </p:nvPr>
        </p:nvPicPr>
        <p:blipFill>
          <a:blip r:embed="rId3">
            <a:extLst/>
          </a:blip>
          <a:srcRect l="0" t="0" r="0" b="0"/>
          <a:stretch>
            <a:fillRect/>
          </a:stretch>
        </p:blipFill>
        <p:spPr>
          <a:xfrm>
            <a:off x="14517253" y="1709580"/>
            <a:ext cx="7570826" cy="9465135"/>
          </a:xfrm>
          <a:prstGeom prst="rect">
            <a:avLst/>
          </a:prstGeom>
        </p:spPr>
      </p:pic>
      <p:pic>
        <p:nvPicPr>
          <p:cNvPr id="703" name="Print A  - trappor.jpg" descr="Print A  - trappor.jpg"/>
          <p:cNvPicPr>
            <a:picLocks noChangeAspect="1"/>
          </p:cNvPicPr>
          <p:nvPr/>
        </p:nvPicPr>
        <p:blipFill>
          <a:blip r:embed="rId4">
            <a:extLst/>
          </a:blip>
          <a:srcRect l="8" t="0" r="8" b="0"/>
          <a:stretch>
            <a:fillRect/>
          </a:stretch>
        </p:blipFill>
        <p:spPr>
          <a:xfrm>
            <a:off x="14517252" y="1709580"/>
            <a:ext cx="7570826" cy="9465135"/>
          </a:xfrm>
          <a:prstGeom prst="rect">
            <a:avLst/>
          </a:prstGeom>
          <a:ln w="12700">
            <a:miter lim="400000"/>
          </a:ln>
        </p:spPr>
      </p:pic>
      <p:sp>
        <p:nvSpPr>
          <p:cNvPr id="704" name="My Comet"/>
          <p:cNvSpPr txBox="1"/>
          <p:nvPr/>
        </p:nvSpPr>
        <p:spPr>
          <a:xfrm>
            <a:off x="14521350" y="11307188"/>
            <a:ext cx="7562592" cy="63697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40000"/>
              </a:lnSpc>
            </a:lvl1pPr>
          </a:lstStyle>
          <a:p>
            <a:pPr/>
            <a:r>
              <a:t>My Comet</a:t>
            </a:r>
          </a:p>
        </p:txBody>
      </p:sp>
      <p:sp>
        <p:nvSpPr>
          <p:cNvPr id="705" name="Collaborative Foresight Principles"/>
          <p:cNvSpPr txBox="1"/>
          <p:nvPr/>
        </p:nvSpPr>
        <p:spPr>
          <a:xfrm>
            <a:off x="2326552" y="1718799"/>
            <a:ext cx="7570789" cy="94466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lvl1pPr algn="l" defTabSz="2438338">
              <a:lnSpc>
                <a:spcPct val="80000"/>
              </a:lnSpc>
              <a:defRPr sz="9500">
                <a:latin typeface="+mn-lt"/>
                <a:ea typeface="+mn-ea"/>
                <a:cs typeface="+mn-cs"/>
                <a:sym typeface="Victor Serif 50 Medium"/>
              </a:defRPr>
            </a:lvl1pPr>
          </a:lstStyle>
          <a:p>
            <a:pPr/>
            <a:r>
              <a:t>Collaborative Foresight Principles</a:t>
            </a:r>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32" name="Thank you"/>
          <p:cNvSpPr txBox="1"/>
          <p:nvPr>
            <p:ph type="body" idx="21"/>
          </p:nvPr>
        </p:nvSpPr>
        <p:spPr>
          <a:prstGeom prst="rect">
            <a:avLst/>
          </a:prstGeom>
        </p:spPr>
        <p:txBody>
          <a:bodyPr/>
          <a:lstStyle/>
          <a:p>
            <a:pPr/>
            <a:r>
              <a:t>Thank you</a:t>
            </a:r>
          </a:p>
        </p:txBody>
      </p:sp>
      <p:sp>
        <p:nvSpPr>
          <p:cNvPr id="933" name="Please share your learnings and feedback with us at info@mediaevolution.se"/>
          <p:cNvSpPr txBox="1"/>
          <p:nvPr>
            <p:ph type="body" idx="22"/>
          </p:nvPr>
        </p:nvSpPr>
        <p:spPr>
          <a:xfrm>
            <a:off x="6356032" y="11803874"/>
            <a:ext cx="11671936" cy="457201"/>
          </a:xfrm>
          <a:prstGeom prst="rect">
            <a:avLst/>
          </a:prstGeom>
          <a:extLst>
            <a:ext uri="{C572A759-6A51-4108-AA02-DFA0A04FC94B}">
              <ma14:wrappingTextBoxFlag xmlns:ma14="http://schemas.microsoft.com/office/mac/drawingml/2011/main" val="1"/>
            </a:ext>
          </a:extLst>
        </p:spPr>
        <p:txBody>
          <a:bodyPr/>
          <a:lstStyle>
            <a:lvl1pPr>
              <a:defRPr sz="2500"/>
            </a:lvl1pPr>
          </a:lstStyle>
          <a:p>
            <a:pPr/>
            <a:r>
              <a:t>Please share your learnings and feedback with us at info@mediaevolution.se</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09" name="Print A - illustration gemenskap (1).jpg" descr="Print A - illustration gemenskap (1).jpg"/>
          <p:cNvPicPr>
            <a:picLocks noChangeAspect="1"/>
          </p:cNvPicPr>
          <p:nvPr>
            <p:ph type="pic" idx="22"/>
          </p:nvPr>
        </p:nvPicPr>
        <p:blipFill>
          <a:blip r:embed="rId3">
            <a:extLst/>
          </a:blip>
          <a:srcRect l="8" t="0" r="8" b="0"/>
          <a:stretch>
            <a:fillRect/>
          </a:stretch>
        </p:blipFill>
        <p:spPr>
          <a:xfrm>
            <a:off x="14517252" y="1709580"/>
            <a:ext cx="7570826" cy="9465135"/>
          </a:xfrm>
          <a:prstGeom prst="rect">
            <a:avLst/>
          </a:prstGeom>
        </p:spPr>
      </p:pic>
      <p:sp>
        <p:nvSpPr>
          <p:cNvPr id="710" name="Principle 1:…"/>
          <p:cNvSpPr txBox="1"/>
          <p:nvPr>
            <p:ph type="title"/>
          </p:nvPr>
        </p:nvSpPr>
        <p:spPr>
          <a:prstGeom prst="rect">
            <a:avLst/>
          </a:prstGeom>
        </p:spPr>
        <p:txBody>
          <a:bodyPr/>
          <a:lstStyle/>
          <a:p>
            <a:pPr/>
            <a:r>
              <a:t>Principle 1:</a:t>
            </a:r>
          </a:p>
          <a:p>
            <a:pPr/>
            <a:r>
              <a:t>Futures are plural</a:t>
            </a:r>
          </a:p>
        </p:txBody>
      </p:sp>
      <p:sp>
        <p:nvSpPr>
          <p:cNvPr id="711" name="My Comet"/>
          <p:cNvSpPr txBox="1"/>
          <p:nvPr/>
        </p:nvSpPr>
        <p:spPr>
          <a:xfrm>
            <a:off x="14521350" y="11307188"/>
            <a:ext cx="7562592" cy="63697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40000"/>
              </a:lnSpc>
            </a:lvl1pPr>
          </a:lstStyle>
          <a:p>
            <a:pPr/>
            <a:r>
              <a:t>My Comet</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15" name="Principle 2:…"/>
          <p:cNvSpPr txBox="1"/>
          <p:nvPr>
            <p:ph type="title"/>
          </p:nvPr>
        </p:nvSpPr>
        <p:spPr>
          <a:prstGeom prst="rect">
            <a:avLst/>
          </a:prstGeom>
        </p:spPr>
        <p:txBody>
          <a:bodyPr/>
          <a:lstStyle/>
          <a:p>
            <a:pPr/>
            <a:r>
              <a:t>Principle 2:</a:t>
            </a:r>
          </a:p>
          <a:p>
            <a:pPr/>
            <a:r>
              <a:t>Futures are imagined</a:t>
            </a:r>
          </a:p>
        </p:txBody>
      </p:sp>
      <p:sp>
        <p:nvSpPr>
          <p:cNvPr id="716" name="My Comet"/>
          <p:cNvSpPr txBox="1"/>
          <p:nvPr/>
        </p:nvSpPr>
        <p:spPr>
          <a:xfrm>
            <a:off x="14521350" y="11307188"/>
            <a:ext cx="7562592" cy="63697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40000"/>
              </a:lnSpc>
            </a:lvl1pPr>
          </a:lstStyle>
          <a:p>
            <a:pPr/>
            <a:r>
              <a:t>My Comet</a:t>
            </a:r>
          </a:p>
        </p:txBody>
      </p:sp>
      <p:pic>
        <p:nvPicPr>
          <p:cNvPr id="717" name="Print A - händer och öga klar - utan ram.jpg" descr="Print A - händer och öga klar - utan ram.jpg"/>
          <p:cNvPicPr>
            <a:picLocks noChangeAspect="1"/>
          </p:cNvPicPr>
          <p:nvPr/>
        </p:nvPicPr>
        <p:blipFill>
          <a:blip r:embed="rId3">
            <a:extLst/>
          </a:blip>
          <a:srcRect l="12" t="0" r="12" b="0"/>
          <a:stretch>
            <a:fillRect/>
          </a:stretch>
        </p:blipFill>
        <p:spPr>
          <a:xfrm>
            <a:off x="14517252" y="1709580"/>
            <a:ext cx="7570825" cy="9465135"/>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21" name="Principle 3: Futures are created"/>
          <p:cNvSpPr txBox="1"/>
          <p:nvPr>
            <p:ph type="title"/>
          </p:nvPr>
        </p:nvSpPr>
        <p:spPr>
          <a:prstGeom prst="rect">
            <a:avLst/>
          </a:prstGeom>
        </p:spPr>
        <p:txBody>
          <a:bodyPr/>
          <a:lstStyle/>
          <a:p>
            <a:pPr/>
            <a:r>
              <a:t>Principle 3: Futures are created</a:t>
            </a:r>
          </a:p>
        </p:txBody>
      </p:sp>
      <p:sp>
        <p:nvSpPr>
          <p:cNvPr id="722" name="My Comet"/>
          <p:cNvSpPr txBox="1"/>
          <p:nvPr/>
        </p:nvSpPr>
        <p:spPr>
          <a:xfrm>
            <a:off x="14521350" y="11307188"/>
            <a:ext cx="7562592" cy="63697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40000"/>
              </a:lnSpc>
            </a:lvl1pPr>
          </a:lstStyle>
          <a:p>
            <a:pPr/>
            <a:r>
              <a:t>My Comet</a:t>
            </a:r>
          </a:p>
        </p:txBody>
      </p:sp>
      <p:pic>
        <p:nvPicPr>
          <p:cNvPr id="723" name="Print A - händer magi.jpg" descr="Print A - händer magi.jpg"/>
          <p:cNvPicPr>
            <a:picLocks noChangeAspect="1"/>
          </p:cNvPicPr>
          <p:nvPr/>
        </p:nvPicPr>
        <p:blipFill>
          <a:blip r:embed="rId3">
            <a:extLst/>
          </a:blip>
          <a:srcRect l="0" t="4" r="0" b="4"/>
          <a:stretch>
            <a:fillRect/>
          </a:stretch>
        </p:blipFill>
        <p:spPr>
          <a:xfrm>
            <a:off x="14517253" y="1709580"/>
            <a:ext cx="7570826" cy="9465135"/>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27" name="Collaborative Foresight for Teams"/>
          <p:cNvSpPr txBox="1"/>
          <p:nvPr>
            <p:ph type="title"/>
          </p:nvPr>
        </p:nvSpPr>
        <p:spPr>
          <a:prstGeom prst="rect">
            <a:avLst/>
          </a:prstGeom>
        </p:spPr>
        <p:txBody>
          <a:bodyPr/>
          <a:lstStyle/>
          <a:p>
            <a:pPr/>
            <a:r>
              <a:t>Collaborative Foresight for Teams</a:t>
            </a:r>
          </a:p>
        </p:txBody>
      </p:sp>
      <p:pic>
        <p:nvPicPr>
          <p:cNvPr id="728" name="Bild" descr="Bild"/>
          <p:cNvPicPr>
            <a:picLocks noChangeAspect="1"/>
          </p:cNvPicPr>
          <p:nvPr/>
        </p:nvPicPr>
        <p:blipFill>
          <a:blip r:embed="rId3">
            <a:extLst/>
          </a:blip>
          <a:srcRect l="10789" t="978" r="10789" b="978"/>
          <a:stretch>
            <a:fillRect/>
          </a:stretch>
        </p:blipFill>
        <p:spPr>
          <a:xfrm>
            <a:off x="14517253" y="1709580"/>
            <a:ext cx="7570825" cy="9465134"/>
          </a:xfrm>
          <a:prstGeom prst="rect">
            <a:avLst/>
          </a:prstGeom>
          <a:ln w="12700">
            <a:miter lim="400000"/>
          </a:ln>
        </p:spPr>
      </p:pic>
      <p:pic>
        <p:nvPicPr>
          <p:cNvPr id="729" name="MEC 10.jpg" descr="MEC 10.jpg"/>
          <p:cNvPicPr>
            <a:picLocks noChangeAspect="1"/>
          </p:cNvPicPr>
          <p:nvPr/>
        </p:nvPicPr>
        <p:blipFill>
          <a:blip r:embed="rId4">
            <a:extLst/>
          </a:blip>
          <a:stretch>
            <a:fillRect/>
          </a:stretch>
        </p:blipFill>
        <p:spPr>
          <a:xfrm>
            <a:off x="14517253" y="1709580"/>
            <a:ext cx="7570826" cy="9465135"/>
          </a:xfrm>
          <a:prstGeom prst="rect">
            <a:avLst/>
          </a:prstGeom>
          <a:ln w="12700">
            <a:miter lim="400000"/>
          </a:ln>
        </p:spPr>
      </p:pic>
      <p:sp>
        <p:nvSpPr>
          <p:cNvPr id="730" name="Jon Koko"/>
          <p:cNvSpPr txBox="1"/>
          <p:nvPr/>
        </p:nvSpPr>
        <p:spPr>
          <a:xfrm>
            <a:off x="14521350" y="11307188"/>
            <a:ext cx="7562592" cy="63697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Jon Koko</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34" name="Dubbelklicka här"/>
          <p:cNvSpPr txBox="1"/>
          <p:nvPr>
            <p:ph type="body" idx="1"/>
          </p:nvPr>
        </p:nvSpPr>
        <p:spPr>
          <a:prstGeom prst="rect">
            <a:avLst/>
          </a:prstGeom>
        </p:spPr>
        <p:txBody>
          <a:bodyPr/>
          <a:lstStyle/>
          <a:p>
            <a:pPr/>
          </a:p>
        </p:txBody>
      </p:sp>
      <p:pic>
        <p:nvPicPr>
          <p:cNvPr id="735" name="Imagination action gap V3 for Duni.jpg" descr="Imagination action gap V3 for Duni.jpg"/>
          <p:cNvPicPr>
            <a:picLocks noChangeAspect="1"/>
          </p:cNvPicPr>
          <p:nvPr/>
        </p:nvPicPr>
        <p:blipFill>
          <a:blip r:embed="rId3">
            <a:extLst/>
          </a:blip>
          <a:stretch>
            <a:fillRect/>
          </a:stretch>
        </p:blipFill>
        <p:spPr>
          <a:xfrm>
            <a:off x="1505909" y="-1"/>
            <a:ext cx="21372182" cy="13716001"/>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Victor Serif 50 Medium"/>
        <a:ea typeface="Victor Serif 50 Medium"/>
        <a:cs typeface="Victor Serif 50 Medium"/>
      </a:majorFont>
      <a:minorFont>
        <a:latin typeface="Victor Serif 50 Medium"/>
        <a:ea typeface="Victor Serif 50 Medium"/>
        <a:cs typeface="Victor Serif 50 Medium"/>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Haffer XH Regular"/>
            <a:ea typeface="Haffer XH Regular"/>
            <a:cs typeface="Haffer XH Regular"/>
            <a:sym typeface="Haffer XH Regula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Victor Serif 50 Medium"/>
        <a:ea typeface="Victor Serif 50 Medium"/>
        <a:cs typeface="Victor Serif 50 Medium"/>
      </a:majorFont>
      <a:minorFont>
        <a:latin typeface="Victor Serif 50 Medium"/>
        <a:ea typeface="Victor Serif 50 Medium"/>
        <a:cs typeface="Victor Serif 50 Medium"/>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000000"/>
            </a:solidFill>
            <a:effectLst/>
            <a:uFillTx/>
            <a:latin typeface="Haffer XH Regular"/>
            <a:ea typeface="Haffer XH Regular"/>
            <a:cs typeface="Haffer XH Regular"/>
            <a:sym typeface="Haffer XH Regula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